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Quicksand" charset="1" panose="00000500000000000000"/>
      <p:regular r:id="rId10"/>
    </p:embeddedFont>
    <p:embeddedFont>
      <p:font typeface="Quicksand Bold" charset="1" panose="00000800000000000000"/>
      <p:regular r:id="rId11"/>
    </p:embeddedFont>
    <p:embeddedFont>
      <p:font typeface="Quicksand Light" charset="1" panose="00000400000000000000"/>
      <p:regular r:id="rId12"/>
    </p:embeddedFont>
    <p:embeddedFont>
      <p:font typeface="Quicksand Medium" charset="1" panose="00000600000000000000"/>
      <p:regular r:id="rId13"/>
    </p:embeddedFont>
    <p:embeddedFont>
      <p:font typeface="Open Sans" charset="1" panose="020B0606030504020204"/>
      <p:regular r:id="rId14"/>
    </p:embeddedFont>
    <p:embeddedFont>
      <p:font typeface="Open Sans Bold" charset="1" panose="020B0806030504020204"/>
      <p:regular r:id="rId15"/>
    </p:embeddedFont>
    <p:embeddedFont>
      <p:font typeface="Open Sans Italics" charset="1" panose="020B0606030504020204"/>
      <p:regular r:id="rId16"/>
    </p:embeddedFont>
    <p:embeddedFont>
      <p:font typeface="Open Sans Bold Italics" charset="1" panose="020B0806030504020204"/>
      <p:regular r:id="rId17"/>
    </p:embeddedFont>
    <p:embeddedFont>
      <p:font typeface="Open Sans Light" charset="1" panose="020B0306030504020204"/>
      <p:regular r:id="rId18"/>
    </p:embeddedFont>
    <p:embeddedFont>
      <p:font typeface="Open Sans Light Italics" charset="1" panose="020B0306030504020204"/>
      <p:regular r:id="rId19"/>
    </p:embeddedFont>
    <p:embeddedFont>
      <p:font typeface="Open Sans Ultra-Bold" charset="1" panose="00000000000000000000"/>
      <p:regular r:id="rId20"/>
    </p:embeddedFont>
    <p:embeddedFont>
      <p:font typeface="Open Sans Ultra-Bold Italics" charset="1" panose="000000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33" Target="slides/slide1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15.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A202D"/>
        </a:solidFill>
      </p:bgPr>
    </p:bg>
    <p:spTree>
      <p:nvGrpSpPr>
        <p:cNvPr id="1" name=""/>
        <p:cNvGrpSpPr/>
        <p:nvPr/>
      </p:nvGrpSpPr>
      <p:grpSpPr>
        <a:xfrm>
          <a:off x="0" y="0"/>
          <a:ext cx="0" cy="0"/>
          <a:chOff x="0" y="0"/>
          <a:chExt cx="0" cy="0"/>
        </a:xfrm>
      </p:grpSpPr>
      <p:sp>
        <p:nvSpPr>
          <p:cNvPr name="TextBox 2" id="2"/>
          <p:cNvSpPr txBox="true"/>
          <p:nvPr/>
        </p:nvSpPr>
        <p:spPr>
          <a:xfrm rot="0">
            <a:off x="898033" y="3550207"/>
            <a:ext cx="16491935" cy="714375"/>
          </a:xfrm>
          <a:prstGeom prst="rect">
            <a:avLst/>
          </a:prstGeom>
        </p:spPr>
        <p:txBody>
          <a:bodyPr anchor="t" rtlCol="false" tIns="0" lIns="0" bIns="0" rIns="0">
            <a:spAutoFit/>
          </a:bodyPr>
          <a:lstStyle/>
          <a:p>
            <a:pPr algn="ctr">
              <a:lnSpc>
                <a:spcPts val="5490"/>
              </a:lnSpc>
            </a:pPr>
            <a:r>
              <a:rPr lang="en-US" sz="4575" spc="0">
                <a:solidFill>
                  <a:srgbClr val="63C2CA"/>
                </a:solidFill>
                <a:latin typeface="Arimo Bold"/>
              </a:rPr>
              <a:t>PRESERVER SA JEUNESSE - VIEILLIR EN BONNE SANTE</a:t>
            </a:r>
            <a:r>
              <a:rPr lang="en-US" sz="4575" spc="0">
                <a:solidFill>
                  <a:srgbClr val="1E8C47"/>
                </a:solidFill>
                <a:latin typeface="Arimo Bold"/>
              </a:rPr>
              <a:t> </a:t>
            </a:r>
          </a:p>
        </p:txBody>
      </p:sp>
      <p:sp>
        <p:nvSpPr>
          <p:cNvPr name="Freeform 3" id="3"/>
          <p:cNvSpPr/>
          <p:nvPr/>
        </p:nvSpPr>
        <p:spPr>
          <a:xfrm flipH="false" flipV="false" rot="0">
            <a:off x="7598987" y="182611"/>
            <a:ext cx="3090027" cy="3090027"/>
          </a:xfrm>
          <a:custGeom>
            <a:avLst/>
            <a:gdLst/>
            <a:ahLst/>
            <a:cxnLst/>
            <a:rect r="r" b="b" t="t" l="l"/>
            <a:pathLst>
              <a:path h="3090027" w="3090027">
                <a:moveTo>
                  <a:pt x="0" y="0"/>
                </a:moveTo>
                <a:lnTo>
                  <a:pt x="3090026" y="0"/>
                </a:lnTo>
                <a:lnTo>
                  <a:pt x="3090026" y="3090027"/>
                </a:lnTo>
                <a:lnTo>
                  <a:pt x="0" y="3090027"/>
                </a:lnTo>
                <a:lnTo>
                  <a:pt x="0" y="0"/>
                </a:lnTo>
                <a:close/>
              </a:path>
            </a:pathLst>
          </a:custGeom>
          <a:blipFill>
            <a:blip r:embed="rId2"/>
            <a:stretch>
              <a:fillRect l="0" t="0" r="0" b="0"/>
            </a:stretch>
          </a:blipFill>
        </p:spPr>
      </p:sp>
      <p:sp>
        <p:nvSpPr>
          <p:cNvPr name="Freeform 4" id="4"/>
          <p:cNvSpPr/>
          <p:nvPr/>
        </p:nvSpPr>
        <p:spPr>
          <a:xfrm flipH="false" flipV="false" rot="0">
            <a:off x="5037326" y="4981501"/>
            <a:ext cx="8213347" cy="4805126"/>
          </a:xfrm>
          <a:custGeom>
            <a:avLst/>
            <a:gdLst/>
            <a:ahLst/>
            <a:cxnLst/>
            <a:rect r="r" b="b" t="t" l="l"/>
            <a:pathLst>
              <a:path h="4805126" w="8213347">
                <a:moveTo>
                  <a:pt x="0" y="0"/>
                </a:moveTo>
                <a:lnTo>
                  <a:pt x="8213348" y="0"/>
                </a:lnTo>
                <a:lnTo>
                  <a:pt x="8213348" y="4805126"/>
                </a:lnTo>
                <a:lnTo>
                  <a:pt x="0" y="4805126"/>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229290"/>
        </a:solidFill>
      </p:bgPr>
    </p:bg>
    <p:spTree>
      <p:nvGrpSpPr>
        <p:cNvPr id="1" name=""/>
        <p:cNvGrpSpPr/>
        <p:nvPr/>
      </p:nvGrpSpPr>
      <p:grpSpPr>
        <a:xfrm>
          <a:off x="0" y="0"/>
          <a:ext cx="0" cy="0"/>
          <a:chOff x="0" y="0"/>
          <a:chExt cx="0" cy="0"/>
        </a:xfrm>
      </p:grpSpPr>
      <p:sp>
        <p:nvSpPr>
          <p:cNvPr name="Freeform 2" id="2"/>
          <p:cNvSpPr/>
          <p:nvPr/>
        </p:nvSpPr>
        <p:spPr>
          <a:xfrm flipH="false" flipV="false" rot="0">
            <a:off x="7948844" y="0"/>
            <a:ext cx="10339156" cy="10287000"/>
          </a:xfrm>
          <a:custGeom>
            <a:avLst/>
            <a:gdLst/>
            <a:ahLst/>
            <a:cxnLst/>
            <a:rect r="r" b="b" t="t" l="l"/>
            <a:pathLst>
              <a:path h="10287000" w="10339156">
                <a:moveTo>
                  <a:pt x="0" y="0"/>
                </a:moveTo>
                <a:lnTo>
                  <a:pt x="10339156" y="0"/>
                </a:lnTo>
                <a:lnTo>
                  <a:pt x="10339156" y="10287000"/>
                </a:lnTo>
                <a:lnTo>
                  <a:pt x="0" y="10287000"/>
                </a:lnTo>
                <a:lnTo>
                  <a:pt x="0" y="0"/>
                </a:lnTo>
                <a:close/>
              </a:path>
            </a:pathLst>
          </a:custGeom>
          <a:blipFill>
            <a:blip r:embed="rId2"/>
            <a:stretch>
              <a:fillRect l="0" t="-8155" r="-7848" b="-13551"/>
            </a:stretch>
          </a:blipFill>
        </p:spPr>
      </p:sp>
      <p:sp>
        <p:nvSpPr>
          <p:cNvPr name="Freeform 3" id="3"/>
          <p:cNvSpPr/>
          <p:nvPr/>
        </p:nvSpPr>
        <p:spPr>
          <a:xfrm flipH="false" flipV="false" rot="0">
            <a:off x="0" y="0"/>
            <a:ext cx="7948844" cy="10287000"/>
          </a:xfrm>
          <a:custGeom>
            <a:avLst/>
            <a:gdLst/>
            <a:ahLst/>
            <a:cxnLst/>
            <a:rect r="r" b="b" t="t" l="l"/>
            <a:pathLst>
              <a:path h="10287000" w="7948844">
                <a:moveTo>
                  <a:pt x="0" y="0"/>
                </a:moveTo>
                <a:lnTo>
                  <a:pt x="7948844" y="0"/>
                </a:lnTo>
                <a:lnTo>
                  <a:pt x="7948844" y="10287000"/>
                </a:lnTo>
                <a:lnTo>
                  <a:pt x="0" y="10287000"/>
                </a:lnTo>
                <a:lnTo>
                  <a:pt x="0" y="0"/>
                </a:lnTo>
                <a:close/>
              </a:path>
            </a:pathLst>
          </a:custGeom>
          <a:blipFill>
            <a:blip r:embed="rId3"/>
            <a:stretch>
              <a:fillRect l="-1" t="0" r="-1" b="0"/>
            </a:stretch>
          </a:blipFill>
        </p:spPr>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229290"/>
        </a:solidFill>
      </p:bgPr>
    </p:bg>
    <p:spTree>
      <p:nvGrpSpPr>
        <p:cNvPr id="1" name=""/>
        <p:cNvGrpSpPr/>
        <p:nvPr/>
      </p:nvGrpSpPr>
      <p:grpSpPr>
        <a:xfrm>
          <a:off x="0" y="0"/>
          <a:ext cx="0" cy="0"/>
          <a:chOff x="0" y="0"/>
          <a:chExt cx="0" cy="0"/>
        </a:xfrm>
      </p:grpSpPr>
      <p:sp>
        <p:nvSpPr>
          <p:cNvPr name="TextBox 2" id="2"/>
          <p:cNvSpPr txBox="true"/>
          <p:nvPr/>
        </p:nvSpPr>
        <p:spPr>
          <a:xfrm rot="0">
            <a:off x="737730" y="408345"/>
            <a:ext cx="13015989" cy="1043954"/>
          </a:xfrm>
          <a:prstGeom prst="rect">
            <a:avLst/>
          </a:prstGeom>
        </p:spPr>
        <p:txBody>
          <a:bodyPr anchor="t" rtlCol="false" tIns="0" lIns="0" bIns="0" rIns="0">
            <a:spAutoFit/>
          </a:bodyPr>
          <a:lstStyle/>
          <a:p>
            <a:pPr algn="l" marL="0" indent="0" lvl="0">
              <a:lnSpc>
                <a:spcPts val="8609"/>
              </a:lnSpc>
              <a:spcBef>
                <a:spcPct val="0"/>
              </a:spcBef>
            </a:pPr>
            <a:r>
              <a:rPr lang="en-US" sz="6149" strike="noStrike" u="none">
                <a:solidFill>
                  <a:srgbClr val="061F2A"/>
                </a:solidFill>
                <a:latin typeface="Open Sans Bold"/>
              </a:rPr>
              <a:t>Comment agit le TELOBOOSTER</a:t>
            </a:r>
          </a:p>
        </p:txBody>
      </p:sp>
      <p:sp>
        <p:nvSpPr>
          <p:cNvPr name="TextBox 3" id="3"/>
          <p:cNvSpPr txBox="true"/>
          <p:nvPr/>
        </p:nvSpPr>
        <p:spPr>
          <a:xfrm rot="0">
            <a:off x="737905" y="1566599"/>
            <a:ext cx="13173954" cy="2344455"/>
          </a:xfrm>
          <a:prstGeom prst="rect">
            <a:avLst/>
          </a:prstGeom>
        </p:spPr>
        <p:txBody>
          <a:bodyPr anchor="t" rtlCol="false" tIns="0" lIns="0" bIns="0" rIns="0">
            <a:spAutoFit/>
          </a:bodyPr>
          <a:lstStyle/>
          <a:p>
            <a:pPr algn="l" marL="0" indent="0" lvl="0">
              <a:lnSpc>
                <a:spcPts val="3078"/>
              </a:lnSpc>
              <a:spcBef>
                <a:spcPct val="0"/>
              </a:spcBef>
            </a:pPr>
            <a:r>
              <a:rPr lang="en-US" sz="2198" strike="noStrike" u="none">
                <a:solidFill>
                  <a:srgbClr val="FFFFFF"/>
                </a:solidFill>
                <a:latin typeface="Arimo"/>
              </a:rPr>
              <a:t>Ce produit est un complément alimentaire.</a:t>
            </a:r>
          </a:p>
          <a:p>
            <a:pPr algn="l" marL="0" indent="0" lvl="0">
              <a:lnSpc>
                <a:spcPts val="3078"/>
              </a:lnSpc>
              <a:spcBef>
                <a:spcPct val="0"/>
              </a:spcBef>
            </a:pPr>
            <a:r>
              <a:rPr lang="en-US" sz="2198" strike="noStrike" u="none">
                <a:solidFill>
                  <a:srgbClr val="FFFFFF"/>
                </a:solidFill>
                <a:latin typeface="Arimo"/>
              </a:rPr>
              <a:t>Les compléments alimentaires ne sont pas des médicaments.</a:t>
            </a:r>
          </a:p>
          <a:p>
            <a:pPr algn="l" marL="0" indent="0" lvl="0">
              <a:lnSpc>
                <a:spcPts val="3078"/>
              </a:lnSpc>
              <a:spcBef>
                <a:spcPct val="0"/>
              </a:spcBef>
            </a:pPr>
            <a:r>
              <a:rPr lang="en-US" sz="2198" strike="noStrike" u="none">
                <a:solidFill>
                  <a:srgbClr val="FFFFFF"/>
                </a:solidFill>
                <a:latin typeface="Arimo"/>
              </a:rPr>
              <a:t>Ils ne doivent pas se substituer à une alimentation équilibrée et variée et à un mode de vie sain.</a:t>
            </a:r>
          </a:p>
          <a:p>
            <a:pPr algn="l" marL="0" indent="0" lvl="0">
              <a:lnSpc>
                <a:spcPts val="3078"/>
              </a:lnSpc>
              <a:spcBef>
                <a:spcPct val="0"/>
              </a:spcBef>
            </a:pPr>
            <a:r>
              <a:rPr lang="en-US" sz="2198" strike="noStrike" u="none">
                <a:solidFill>
                  <a:srgbClr val="FFFFFF"/>
                </a:solidFill>
                <a:latin typeface="Arimo"/>
              </a:rPr>
              <a:t>Il est important de respecter les conseils d’utilisation.</a:t>
            </a:r>
          </a:p>
          <a:p>
            <a:pPr algn="l" marL="0" indent="0" lvl="0">
              <a:lnSpc>
                <a:spcPts val="3078"/>
              </a:lnSpc>
              <a:spcBef>
                <a:spcPct val="0"/>
              </a:spcBef>
            </a:pPr>
            <a:r>
              <a:rPr lang="en-US" sz="2198" strike="noStrike" u="none">
                <a:solidFill>
                  <a:srgbClr val="FFFFFF"/>
                </a:solidFill>
                <a:latin typeface="Arimo"/>
              </a:rPr>
              <a:t>Il potentialise plusieurs molécules qui existent naturellement dans le corps et en particulier la Télomérase.</a:t>
            </a:r>
          </a:p>
          <a:p>
            <a:pPr algn="l" marL="0" indent="0" lvl="0">
              <a:lnSpc>
                <a:spcPts val="3078"/>
              </a:lnSpc>
              <a:spcBef>
                <a:spcPct val="0"/>
              </a:spcBef>
            </a:pPr>
          </a:p>
        </p:txBody>
      </p:sp>
      <p:sp>
        <p:nvSpPr>
          <p:cNvPr name="TextBox 4" id="4"/>
          <p:cNvSpPr txBox="true"/>
          <p:nvPr/>
        </p:nvSpPr>
        <p:spPr>
          <a:xfrm rot="0">
            <a:off x="737905" y="7478703"/>
            <a:ext cx="14942043" cy="2344455"/>
          </a:xfrm>
          <a:prstGeom prst="rect">
            <a:avLst/>
          </a:prstGeom>
        </p:spPr>
        <p:txBody>
          <a:bodyPr anchor="t" rtlCol="false" tIns="0" lIns="0" bIns="0" rIns="0">
            <a:spAutoFit/>
          </a:bodyPr>
          <a:lstStyle/>
          <a:p>
            <a:pPr algn="l" marL="0" indent="0" lvl="0">
              <a:lnSpc>
                <a:spcPts val="3078"/>
              </a:lnSpc>
              <a:spcBef>
                <a:spcPct val="0"/>
              </a:spcBef>
            </a:pPr>
            <a:r>
              <a:rPr lang="en-US" sz="2198" strike="noStrike" u="none">
                <a:solidFill>
                  <a:srgbClr val="FFFFFF"/>
                </a:solidFill>
                <a:latin typeface="Arimo"/>
              </a:rPr>
              <a:t>Une prise sur 1 année pour se rendre compte des résultats au bout d’un an de traitement quotidien.</a:t>
            </a:r>
          </a:p>
          <a:p>
            <a:pPr algn="l" marL="0" indent="0" lvl="0">
              <a:lnSpc>
                <a:spcPts val="3078"/>
              </a:lnSpc>
              <a:spcBef>
                <a:spcPct val="0"/>
              </a:spcBef>
            </a:pPr>
            <a:r>
              <a:rPr lang="en-US" sz="2198" strike="noStrike" u="none">
                <a:solidFill>
                  <a:srgbClr val="FFFFFF"/>
                </a:solidFill>
                <a:latin typeface="Arimo"/>
              </a:rPr>
              <a:t>En cure : minimum 3 mois pour démarrer. </a:t>
            </a:r>
          </a:p>
          <a:p>
            <a:pPr algn="l" marL="0" indent="0" lvl="0">
              <a:lnSpc>
                <a:spcPts val="3078"/>
              </a:lnSpc>
              <a:spcBef>
                <a:spcPct val="0"/>
              </a:spcBef>
            </a:pPr>
            <a:r>
              <a:rPr lang="en-US" sz="2198" strike="noStrike" u="none">
                <a:solidFill>
                  <a:srgbClr val="FFFFFF"/>
                </a:solidFill>
                <a:latin typeface="Arimo"/>
              </a:rPr>
              <a:t>Aucune contre-indications n’a été relevé suite aux tests cliniques effectués.</a:t>
            </a:r>
          </a:p>
          <a:p>
            <a:pPr algn="l" marL="0" indent="0" lvl="0">
              <a:lnSpc>
                <a:spcPts val="3078"/>
              </a:lnSpc>
              <a:spcBef>
                <a:spcPct val="0"/>
              </a:spcBef>
            </a:pPr>
            <a:r>
              <a:rPr lang="en-US" sz="2198" strike="noStrike" u="none">
                <a:solidFill>
                  <a:srgbClr val="FFFFFF"/>
                </a:solidFill>
                <a:latin typeface="Arimo"/>
              </a:rPr>
              <a:t>Prise sous forme de gélules - Gellule en HPMC (Hypromellose) </a:t>
            </a:r>
          </a:p>
          <a:p>
            <a:pPr algn="l" marL="0" indent="0" lvl="0">
              <a:lnSpc>
                <a:spcPts val="3078"/>
              </a:lnSpc>
              <a:spcBef>
                <a:spcPct val="0"/>
              </a:spcBef>
            </a:pPr>
            <a:r>
              <a:rPr lang="en-US" sz="2198" strike="noStrike" u="none">
                <a:solidFill>
                  <a:srgbClr val="FFFFFF"/>
                </a:solidFill>
                <a:latin typeface="Arimo"/>
              </a:rPr>
              <a:t>Non allergène pour les personnes allergiques au gluten , Amidon</a:t>
            </a:r>
          </a:p>
          <a:p>
            <a:pPr algn="l" marL="0" indent="0" lvl="0">
              <a:lnSpc>
                <a:spcPts val="3078"/>
              </a:lnSpc>
              <a:spcBef>
                <a:spcPct val="0"/>
              </a:spcBef>
            </a:pPr>
            <a:r>
              <a:rPr lang="en-US" sz="2198" strike="noStrike" u="none">
                <a:solidFill>
                  <a:srgbClr val="FFFFFF"/>
                </a:solidFill>
                <a:latin typeface="Arimo"/>
              </a:rPr>
              <a:t>Posologie : 1 gélule/jour matin à jeun - pour une absorption rapide dans un demi verre d’eau</a:t>
            </a:r>
          </a:p>
        </p:txBody>
      </p:sp>
      <p:sp>
        <p:nvSpPr>
          <p:cNvPr name="Freeform 5" id="5"/>
          <p:cNvSpPr/>
          <p:nvPr/>
        </p:nvSpPr>
        <p:spPr>
          <a:xfrm flipH="false" flipV="false" rot="0">
            <a:off x="14945474" y="0"/>
            <a:ext cx="3342526" cy="10287000"/>
          </a:xfrm>
          <a:custGeom>
            <a:avLst/>
            <a:gdLst/>
            <a:ahLst/>
            <a:cxnLst/>
            <a:rect r="r" b="b" t="t" l="l"/>
            <a:pathLst>
              <a:path h="10287000" w="3342526">
                <a:moveTo>
                  <a:pt x="0" y="0"/>
                </a:moveTo>
                <a:lnTo>
                  <a:pt x="3342526" y="0"/>
                </a:lnTo>
                <a:lnTo>
                  <a:pt x="3342526" y="10287000"/>
                </a:lnTo>
                <a:lnTo>
                  <a:pt x="0" y="10287000"/>
                </a:lnTo>
                <a:lnTo>
                  <a:pt x="0" y="0"/>
                </a:lnTo>
                <a:close/>
              </a:path>
            </a:pathLst>
          </a:custGeom>
          <a:blipFill>
            <a:blip r:embed="rId2"/>
            <a:stretch>
              <a:fillRect l="-103880" t="0" r="-103880" b="0"/>
            </a:stretch>
          </a:blipFill>
        </p:spPr>
      </p:sp>
      <p:sp>
        <p:nvSpPr>
          <p:cNvPr name="TextBox 6" id="6"/>
          <p:cNvSpPr txBox="true"/>
          <p:nvPr/>
        </p:nvSpPr>
        <p:spPr>
          <a:xfrm rot="0">
            <a:off x="737905" y="4025354"/>
            <a:ext cx="7624270" cy="578738"/>
          </a:xfrm>
          <a:prstGeom prst="rect">
            <a:avLst/>
          </a:prstGeom>
        </p:spPr>
        <p:txBody>
          <a:bodyPr anchor="t" rtlCol="false" tIns="0" lIns="0" bIns="0" rIns="0">
            <a:spAutoFit/>
          </a:bodyPr>
          <a:lstStyle/>
          <a:p>
            <a:pPr>
              <a:lnSpc>
                <a:spcPts val="4851"/>
              </a:lnSpc>
            </a:pPr>
            <a:r>
              <a:rPr lang="en-US" sz="3465">
                <a:solidFill>
                  <a:srgbClr val="061F2A"/>
                </a:solidFill>
                <a:latin typeface="Open Sans Bold"/>
              </a:rPr>
              <a:t>TELOBOOSTER pour Qui ?</a:t>
            </a:r>
          </a:p>
        </p:txBody>
      </p:sp>
      <p:sp>
        <p:nvSpPr>
          <p:cNvPr name="TextBox 7" id="7"/>
          <p:cNvSpPr txBox="true"/>
          <p:nvPr/>
        </p:nvSpPr>
        <p:spPr>
          <a:xfrm rot="0">
            <a:off x="737730" y="4676795"/>
            <a:ext cx="13173954" cy="1861220"/>
          </a:xfrm>
          <a:prstGeom prst="rect">
            <a:avLst/>
          </a:prstGeom>
        </p:spPr>
        <p:txBody>
          <a:bodyPr anchor="t" rtlCol="false" tIns="0" lIns="0" bIns="0" rIns="0">
            <a:spAutoFit/>
          </a:bodyPr>
          <a:lstStyle/>
          <a:p>
            <a:pPr marL="453089" indent="-226544" lvl="1">
              <a:lnSpc>
                <a:spcPts val="2938"/>
              </a:lnSpc>
              <a:buFont typeface="Arial"/>
              <a:buChar char="•"/>
            </a:pPr>
            <a:r>
              <a:rPr lang="en-US" sz="2098">
                <a:solidFill>
                  <a:srgbClr val="FFFFFF"/>
                </a:solidFill>
                <a:latin typeface="Arimo"/>
              </a:rPr>
              <a:t>Pour les personnes qui désirent protéger leur corps du vieillissement à une échelle cellulaire</a:t>
            </a:r>
          </a:p>
          <a:p>
            <a:pPr marL="453089" indent="-226544" lvl="1">
              <a:lnSpc>
                <a:spcPts val="2938"/>
              </a:lnSpc>
              <a:buFont typeface="Arial"/>
              <a:buChar char="•"/>
            </a:pPr>
            <a:r>
              <a:rPr lang="en-US" sz="2098">
                <a:solidFill>
                  <a:srgbClr val="FFFFFF"/>
                </a:solidFill>
                <a:latin typeface="Arimo"/>
              </a:rPr>
              <a:t>Pour les personnes qui veulent mieux se préserver des infections à répétition </a:t>
            </a:r>
          </a:p>
          <a:p>
            <a:pPr marL="453089" indent="-226544" lvl="1">
              <a:lnSpc>
                <a:spcPts val="2938"/>
              </a:lnSpc>
              <a:buFont typeface="Arial"/>
              <a:buChar char="•"/>
            </a:pPr>
            <a:r>
              <a:rPr lang="en-US" sz="2098">
                <a:solidFill>
                  <a:srgbClr val="FFFFFF"/>
                </a:solidFill>
                <a:latin typeface="Arimo"/>
              </a:rPr>
              <a:t>Préserver l’activité de leur système immunitaire</a:t>
            </a:r>
          </a:p>
          <a:p>
            <a:pPr marL="453089" indent="-226544" lvl="1">
              <a:lnSpc>
                <a:spcPts val="2938"/>
              </a:lnSpc>
              <a:buFont typeface="Arial"/>
              <a:buChar char="•"/>
            </a:pPr>
            <a:r>
              <a:rPr lang="en-US" sz="2098">
                <a:solidFill>
                  <a:srgbClr val="FFFFFF"/>
                </a:solidFill>
                <a:latin typeface="Arimo"/>
              </a:rPr>
              <a:t>Pour les personnes en manque d’énergie, sujettes au stress ou à la dépression </a:t>
            </a:r>
          </a:p>
          <a:p>
            <a:pPr marL="453089" indent="-226544" lvl="1">
              <a:lnSpc>
                <a:spcPts val="2938"/>
              </a:lnSpc>
              <a:buFont typeface="Arial"/>
              <a:buChar char="•"/>
            </a:pPr>
            <a:r>
              <a:rPr lang="en-US" sz="2098">
                <a:solidFill>
                  <a:srgbClr val="FFFFFF"/>
                </a:solidFill>
                <a:latin typeface="Arimo"/>
              </a:rPr>
              <a:t>Pour les personnes qui souhaitent se préserver du vieillissement prématuré</a:t>
            </a:r>
          </a:p>
        </p:txBody>
      </p:sp>
      <p:sp>
        <p:nvSpPr>
          <p:cNvPr name="TextBox 8" id="8"/>
          <p:cNvSpPr txBox="true"/>
          <p:nvPr/>
        </p:nvSpPr>
        <p:spPr>
          <a:xfrm rot="0">
            <a:off x="737905" y="6823766"/>
            <a:ext cx="7624270" cy="578738"/>
          </a:xfrm>
          <a:prstGeom prst="rect">
            <a:avLst/>
          </a:prstGeom>
        </p:spPr>
        <p:txBody>
          <a:bodyPr anchor="t" rtlCol="false" tIns="0" lIns="0" bIns="0" rIns="0">
            <a:spAutoFit/>
          </a:bodyPr>
          <a:lstStyle/>
          <a:p>
            <a:pPr>
              <a:lnSpc>
                <a:spcPts val="4851"/>
              </a:lnSpc>
            </a:pPr>
            <a:r>
              <a:rPr lang="en-US" sz="3465">
                <a:solidFill>
                  <a:srgbClr val="061F2A"/>
                </a:solidFill>
                <a:latin typeface="Open Sans Bold"/>
              </a:rPr>
              <a:t>Résultat</a:t>
            </a: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61F2A"/>
        </a:solidFill>
      </p:bgPr>
    </p:bg>
    <p:spTree>
      <p:nvGrpSpPr>
        <p:cNvPr id="1" name=""/>
        <p:cNvGrpSpPr/>
        <p:nvPr/>
      </p:nvGrpSpPr>
      <p:grpSpPr>
        <a:xfrm>
          <a:off x="0" y="0"/>
          <a:ext cx="0" cy="0"/>
          <a:chOff x="0" y="0"/>
          <a:chExt cx="0" cy="0"/>
        </a:xfrm>
      </p:grpSpPr>
      <p:grpSp>
        <p:nvGrpSpPr>
          <p:cNvPr name="Group 2" id="2"/>
          <p:cNvGrpSpPr/>
          <p:nvPr/>
        </p:nvGrpSpPr>
        <p:grpSpPr>
          <a:xfrm rot="0">
            <a:off x="8655731" y="761115"/>
            <a:ext cx="945867" cy="94586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9FAD"/>
            </a:solidFill>
          </p:spPr>
        </p:sp>
      </p:grpSp>
      <p:grpSp>
        <p:nvGrpSpPr>
          <p:cNvPr name="Group 4" id="4"/>
          <p:cNvGrpSpPr/>
          <p:nvPr/>
        </p:nvGrpSpPr>
        <p:grpSpPr>
          <a:xfrm rot="0">
            <a:off x="8654940" y="3354614"/>
            <a:ext cx="945867" cy="94586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9FAD"/>
            </a:solidFill>
          </p:spPr>
        </p:sp>
      </p:grpSp>
      <p:grpSp>
        <p:nvGrpSpPr>
          <p:cNvPr name="Group 6" id="6"/>
          <p:cNvGrpSpPr/>
          <p:nvPr/>
        </p:nvGrpSpPr>
        <p:grpSpPr>
          <a:xfrm rot="0">
            <a:off x="8655731" y="5995278"/>
            <a:ext cx="945867" cy="945867"/>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9FAD"/>
            </a:solidFill>
          </p:spPr>
        </p:sp>
      </p:grpSp>
      <p:sp>
        <p:nvSpPr>
          <p:cNvPr name="Freeform 8" id="8"/>
          <p:cNvSpPr/>
          <p:nvPr/>
        </p:nvSpPr>
        <p:spPr>
          <a:xfrm flipH="false" flipV="false" rot="0">
            <a:off x="8909557" y="6222713"/>
            <a:ext cx="438215" cy="490997"/>
          </a:xfrm>
          <a:custGeom>
            <a:avLst/>
            <a:gdLst/>
            <a:ahLst/>
            <a:cxnLst/>
            <a:rect r="r" b="b" t="t" l="l"/>
            <a:pathLst>
              <a:path h="490997" w="438215">
                <a:moveTo>
                  <a:pt x="0" y="0"/>
                </a:moveTo>
                <a:lnTo>
                  <a:pt x="438215" y="0"/>
                </a:lnTo>
                <a:lnTo>
                  <a:pt x="438215" y="490997"/>
                </a:lnTo>
                <a:lnTo>
                  <a:pt x="0" y="4909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8812334" y="3514820"/>
            <a:ext cx="631080" cy="632661"/>
          </a:xfrm>
          <a:custGeom>
            <a:avLst/>
            <a:gdLst/>
            <a:ahLst/>
            <a:cxnLst/>
            <a:rect r="r" b="b" t="t" l="l"/>
            <a:pathLst>
              <a:path h="632661" w="631080">
                <a:moveTo>
                  <a:pt x="0" y="0"/>
                </a:moveTo>
                <a:lnTo>
                  <a:pt x="631079" y="0"/>
                </a:lnTo>
                <a:lnTo>
                  <a:pt x="631079" y="632661"/>
                </a:lnTo>
                <a:lnTo>
                  <a:pt x="0" y="6326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8811543" y="917718"/>
            <a:ext cx="632661" cy="632661"/>
          </a:xfrm>
          <a:custGeom>
            <a:avLst/>
            <a:gdLst/>
            <a:ahLst/>
            <a:cxnLst/>
            <a:rect r="r" b="b" t="t" l="l"/>
            <a:pathLst>
              <a:path h="632661" w="632661">
                <a:moveTo>
                  <a:pt x="0" y="0"/>
                </a:moveTo>
                <a:lnTo>
                  <a:pt x="632661" y="0"/>
                </a:lnTo>
                <a:lnTo>
                  <a:pt x="632661" y="632661"/>
                </a:lnTo>
                <a:lnTo>
                  <a:pt x="0" y="6326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028700" y="0"/>
            <a:ext cx="6764828" cy="10271963"/>
          </a:xfrm>
          <a:custGeom>
            <a:avLst/>
            <a:gdLst/>
            <a:ahLst/>
            <a:cxnLst/>
            <a:rect r="r" b="b" t="t" l="l"/>
            <a:pathLst>
              <a:path h="10271963" w="6764828">
                <a:moveTo>
                  <a:pt x="0" y="0"/>
                </a:moveTo>
                <a:lnTo>
                  <a:pt x="6764828" y="0"/>
                </a:lnTo>
                <a:lnTo>
                  <a:pt x="6764828" y="10271963"/>
                </a:lnTo>
                <a:lnTo>
                  <a:pt x="0" y="10271963"/>
                </a:lnTo>
                <a:lnTo>
                  <a:pt x="0" y="0"/>
                </a:lnTo>
                <a:close/>
              </a:path>
            </a:pathLst>
          </a:custGeom>
          <a:blipFill>
            <a:blip r:embed="rId8"/>
            <a:stretch>
              <a:fillRect l="-62390" t="-16434" r="-48116" b="-22199"/>
            </a:stretch>
          </a:blipFill>
        </p:spPr>
      </p:sp>
      <p:sp>
        <p:nvSpPr>
          <p:cNvPr name="TextBox 12" id="12"/>
          <p:cNvSpPr txBox="true"/>
          <p:nvPr/>
        </p:nvSpPr>
        <p:spPr>
          <a:xfrm rot="0">
            <a:off x="7034310" y="2419050"/>
            <a:ext cx="4219380" cy="550143"/>
          </a:xfrm>
          <a:prstGeom prst="rect">
            <a:avLst/>
          </a:prstGeom>
        </p:spPr>
        <p:txBody>
          <a:bodyPr anchor="t" rtlCol="false" tIns="0" lIns="0" bIns="0" rIns="0">
            <a:spAutoFit/>
          </a:bodyPr>
          <a:lstStyle/>
          <a:p>
            <a:pPr algn="ctr">
              <a:lnSpc>
                <a:spcPts val="4465"/>
              </a:lnSpc>
            </a:pPr>
            <a:r>
              <a:rPr lang="en-US" sz="3435">
                <a:solidFill>
                  <a:srgbClr val="FFFFFF"/>
                </a:solidFill>
                <a:latin typeface="Open Sans"/>
              </a:rPr>
              <a:t>+33 (0)6 11 19 03 03</a:t>
            </a:r>
          </a:p>
        </p:txBody>
      </p:sp>
      <p:sp>
        <p:nvSpPr>
          <p:cNvPr name="TextBox 13" id="13"/>
          <p:cNvSpPr txBox="true"/>
          <p:nvPr/>
        </p:nvSpPr>
        <p:spPr>
          <a:xfrm rot="0">
            <a:off x="6031580" y="5120266"/>
            <a:ext cx="6224841" cy="494615"/>
          </a:xfrm>
          <a:prstGeom prst="rect">
            <a:avLst/>
          </a:prstGeom>
        </p:spPr>
        <p:txBody>
          <a:bodyPr anchor="t" rtlCol="false" tIns="0" lIns="0" bIns="0" rIns="0">
            <a:spAutoFit/>
          </a:bodyPr>
          <a:lstStyle/>
          <a:p>
            <a:pPr algn="ctr">
              <a:lnSpc>
                <a:spcPts val="4059"/>
              </a:lnSpc>
            </a:pPr>
            <a:r>
              <a:rPr lang="en-US" sz="3123">
                <a:solidFill>
                  <a:srgbClr val="FFFFFF"/>
                </a:solidFill>
                <a:latin typeface="Open Sans"/>
              </a:rPr>
              <a:t>www.telo-booster.com</a:t>
            </a:r>
          </a:p>
        </p:txBody>
      </p:sp>
      <p:sp>
        <p:nvSpPr>
          <p:cNvPr name="TextBox 14" id="14"/>
          <p:cNvSpPr txBox="true"/>
          <p:nvPr/>
        </p:nvSpPr>
        <p:spPr>
          <a:xfrm rot="0">
            <a:off x="7241987" y="1866175"/>
            <a:ext cx="3804027" cy="565198"/>
          </a:xfrm>
          <a:prstGeom prst="rect">
            <a:avLst/>
          </a:prstGeom>
        </p:spPr>
        <p:txBody>
          <a:bodyPr anchor="t" rtlCol="false" tIns="0" lIns="0" bIns="0" rIns="0">
            <a:spAutoFit/>
          </a:bodyPr>
          <a:lstStyle/>
          <a:p>
            <a:pPr algn="ctr">
              <a:lnSpc>
                <a:spcPts val="4511"/>
              </a:lnSpc>
            </a:pPr>
            <a:r>
              <a:rPr lang="en-US" sz="3759">
                <a:solidFill>
                  <a:srgbClr val="FFFFFF"/>
                </a:solidFill>
                <a:latin typeface="Quicksand Bold"/>
              </a:rPr>
              <a:t>Contactez-nous</a:t>
            </a:r>
          </a:p>
        </p:txBody>
      </p:sp>
      <p:sp>
        <p:nvSpPr>
          <p:cNvPr name="TextBox 15" id="15"/>
          <p:cNvSpPr txBox="true"/>
          <p:nvPr/>
        </p:nvSpPr>
        <p:spPr>
          <a:xfrm rot="0">
            <a:off x="7044819" y="4583643"/>
            <a:ext cx="4198362" cy="565198"/>
          </a:xfrm>
          <a:prstGeom prst="rect">
            <a:avLst/>
          </a:prstGeom>
        </p:spPr>
        <p:txBody>
          <a:bodyPr anchor="t" rtlCol="false" tIns="0" lIns="0" bIns="0" rIns="0">
            <a:spAutoFit/>
          </a:bodyPr>
          <a:lstStyle/>
          <a:p>
            <a:pPr algn="ctr">
              <a:lnSpc>
                <a:spcPts val="4511"/>
              </a:lnSpc>
            </a:pPr>
            <a:r>
              <a:rPr lang="en-US" sz="3759">
                <a:solidFill>
                  <a:srgbClr val="FFFFFF"/>
                </a:solidFill>
                <a:latin typeface="Quicksand Bold"/>
              </a:rPr>
              <a:t>Notre site</a:t>
            </a:r>
          </a:p>
        </p:txBody>
      </p:sp>
      <p:sp>
        <p:nvSpPr>
          <p:cNvPr name="TextBox 16" id="16"/>
          <p:cNvSpPr txBox="true"/>
          <p:nvPr/>
        </p:nvSpPr>
        <p:spPr>
          <a:xfrm rot="0">
            <a:off x="6269206" y="7839537"/>
            <a:ext cx="5749589" cy="1418763"/>
          </a:xfrm>
          <a:prstGeom prst="rect">
            <a:avLst/>
          </a:prstGeom>
        </p:spPr>
        <p:txBody>
          <a:bodyPr anchor="t" rtlCol="false" tIns="0" lIns="0" bIns="0" rIns="0">
            <a:spAutoFit/>
          </a:bodyPr>
          <a:lstStyle/>
          <a:p>
            <a:pPr algn="ctr">
              <a:lnSpc>
                <a:spcPts val="3857"/>
              </a:lnSpc>
            </a:pPr>
            <a:r>
              <a:rPr lang="en-US" sz="2966" spc="59">
                <a:solidFill>
                  <a:srgbClr val="FFFFFF"/>
                </a:solidFill>
                <a:latin typeface="Open Sans"/>
              </a:rPr>
              <a:t>CREATIV' CosmetICS</a:t>
            </a:r>
          </a:p>
          <a:p>
            <a:pPr algn="ctr">
              <a:lnSpc>
                <a:spcPts val="3857"/>
              </a:lnSpc>
            </a:pPr>
            <a:r>
              <a:rPr lang="en-US" sz="2966" spc="59">
                <a:solidFill>
                  <a:srgbClr val="FFFFFF"/>
                </a:solidFill>
                <a:latin typeface="Open Sans"/>
              </a:rPr>
              <a:t>10 Rue des Buis</a:t>
            </a:r>
          </a:p>
          <a:p>
            <a:pPr algn="ctr">
              <a:lnSpc>
                <a:spcPts val="3857"/>
              </a:lnSpc>
            </a:pPr>
            <a:r>
              <a:rPr lang="en-US" sz="2966" spc="59">
                <a:solidFill>
                  <a:srgbClr val="FFFFFF"/>
                </a:solidFill>
                <a:latin typeface="Open Sans"/>
              </a:rPr>
              <a:t>38280 VILLETTE D'ANTHON</a:t>
            </a:r>
          </a:p>
        </p:txBody>
      </p:sp>
      <p:sp>
        <p:nvSpPr>
          <p:cNvPr name="TextBox 17" id="17"/>
          <p:cNvSpPr txBox="true"/>
          <p:nvPr/>
        </p:nvSpPr>
        <p:spPr>
          <a:xfrm rot="0">
            <a:off x="7115227" y="7302915"/>
            <a:ext cx="4057547" cy="565198"/>
          </a:xfrm>
          <a:prstGeom prst="rect">
            <a:avLst/>
          </a:prstGeom>
        </p:spPr>
        <p:txBody>
          <a:bodyPr anchor="t" rtlCol="false" tIns="0" lIns="0" bIns="0" rIns="0">
            <a:spAutoFit/>
          </a:bodyPr>
          <a:lstStyle/>
          <a:p>
            <a:pPr algn="ctr">
              <a:lnSpc>
                <a:spcPts val="4511"/>
              </a:lnSpc>
            </a:pPr>
            <a:r>
              <a:rPr lang="en-US" sz="3759">
                <a:solidFill>
                  <a:srgbClr val="FFFFFF"/>
                </a:solidFill>
                <a:latin typeface="Quicksand Bold"/>
              </a:rPr>
              <a:t>Distribué par :</a:t>
            </a:r>
          </a:p>
        </p:txBody>
      </p:sp>
      <p:sp>
        <p:nvSpPr>
          <p:cNvPr name="Freeform 18" id="18"/>
          <p:cNvSpPr/>
          <p:nvPr/>
        </p:nvSpPr>
        <p:spPr>
          <a:xfrm flipH="false" flipV="false" rot="-1043353">
            <a:off x="13592082" y="-57596"/>
            <a:ext cx="5122040" cy="7777493"/>
          </a:xfrm>
          <a:custGeom>
            <a:avLst/>
            <a:gdLst/>
            <a:ahLst/>
            <a:cxnLst/>
            <a:rect r="r" b="b" t="t" l="l"/>
            <a:pathLst>
              <a:path h="7777493" w="5122040">
                <a:moveTo>
                  <a:pt x="0" y="0"/>
                </a:moveTo>
                <a:lnTo>
                  <a:pt x="5122040" y="0"/>
                </a:lnTo>
                <a:lnTo>
                  <a:pt x="5122040" y="7777493"/>
                </a:lnTo>
                <a:lnTo>
                  <a:pt x="0" y="7777493"/>
                </a:lnTo>
                <a:lnTo>
                  <a:pt x="0" y="0"/>
                </a:lnTo>
                <a:close/>
              </a:path>
            </a:pathLst>
          </a:custGeom>
          <a:blipFill>
            <a:blip r:embed="rId8">
              <a:alphaModFix amt="19999"/>
            </a:blip>
            <a:stretch>
              <a:fillRect l="-62390" t="-16434" r="-48116" b="-22199"/>
            </a:stretch>
          </a:blipFill>
        </p:spPr>
      </p:sp>
      <p:sp>
        <p:nvSpPr>
          <p:cNvPr name="Freeform 19" id="19"/>
          <p:cNvSpPr/>
          <p:nvPr/>
        </p:nvSpPr>
        <p:spPr>
          <a:xfrm flipH="false" flipV="false" rot="-1043353">
            <a:off x="12298838" y="5369554"/>
            <a:ext cx="5122040" cy="7777493"/>
          </a:xfrm>
          <a:custGeom>
            <a:avLst/>
            <a:gdLst/>
            <a:ahLst/>
            <a:cxnLst/>
            <a:rect r="r" b="b" t="t" l="l"/>
            <a:pathLst>
              <a:path h="7777493" w="5122040">
                <a:moveTo>
                  <a:pt x="0" y="0"/>
                </a:moveTo>
                <a:lnTo>
                  <a:pt x="5122040" y="0"/>
                </a:lnTo>
                <a:lnTo>
                  <a:pt x="5122040" y="7777492"/>
                </a:lnTo>
                <a:lnTo>
                  <a:pt x="0" y="7777492"/>
                </a:lnTo>
                <a:lnTo>
                  <a:pt x="0" y="0"/>
                </a:lnTo>
                <a:close/>
              </a:path>
            </a:pathLst>
          </a:custGeom>
          <a:blipFill>
            <a:blip r:embed="rId8">
              <a:alphaModFix amt="19999"/>
            </a:blip>
            <a:stretch>
              <a:fillRect l="-62390" t="-16434" r="-48116" b="-22199"/>
            </a:stretch>
          </a:blipFill>
        </p:spPr>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29290"/>
        </a:solidFill>
      </p:bgPr>
    </p:bg>
    <p:spTree>
      <p:nvGrpSpPr>
        <p:cNvPr id="1" name=""/>
        <p:cNvGrpSpPr/>
        <p:nvPr/>
      </p:nvGrpSpPr>
      <p:grpSpPr>
        <a:xfrm>
          <a:off x="0" y="0"/>
          <a:ext cx="0" cy="0"/>
          <a:chOff x="0" y="0"/>
          <a:chExt cx="0" cy="0"/>
        </a:xfrm>
      </p:grpSpPr>
      <p:sp>
        <p:nvSpPr>
          <p:cNvPr name="Freeform 2" id="2"/>
          <p:cNvSpPr/>
          <p:nvPr/>
        </p:nvSpPr>
        <p:spPr>
          <a:xfrm flipH="false" flipV="false" rot="0">
            <a:off x="1070692" y="0"/>
            <a:ext cx="8269616" cy="4724604"/>
          </a:xfrm>
          <a:custGeom>
            <a:avLst/>
            <a:gdLst/>
            <a:ahLst/>
            <a:cxnLst/>
            <a:rect r="r" b="b" t="t" l="l"/>
            <a:pathLst>
              <a:path h="4724604" w="8269616">
                <a:moveTo>
                  <a:pt x="0" y="0"/>
                </a:moveTo>
                <a:lnTo>
                  <a:pt x="8269616" y="0"/>
                </a:lnTo>
                <a:lnTo>
                  <a:pt x="8269616" y="4724604"/>
                </a:lnTo>
                <a:lnTo>
                  <a:pt x="0" y="4724604"/>
                </a:lnTo>
                <a:lnTo>
                  <a:pt x="0" y="0"/>
                </a:lnTo>
                <a:close/>
              </a:path>
            </a:pathLst>
          </a:custGeom>
          <a:blipFill>
            <a:blip r:embed="rId2"/>
            <a:stretch>
              <a:fillRect l="0" t="-29312" r="0" b="-246614"/>
            </a:stretch>
          </a:blipFill>
        </p:spPr>
      </p:sp>
      <p:sp>
        <p:nvSpPr>
          <p:cNvPr name="Freeform 3" id="3"/>
          <p:cNvSpPr/>
          <p:nvPr/>
        </p:nvSpPr>
        <p:spPr>
          <a:xfrm flipH="false" flipV="false" rot="0">
            <a:off x="9340308" y="0"/>
            <a:ext cx="8947692" cy="8947692"/>
          </a:xfrm>
          <a:custGeom>
            <a:avLst/>
            <a:gdLst/>
            <a:ahLst/>
            <a:cxnLst/>
            <a:rect r="r" b="b" t="t" l="l"/>
            <a:pathLst>
              <a:path h="8947692" w="8947692">
                <a:moveTo>
                  <a:pt x="0" y="0"/>
                </a:moveTo>
                <a:lnTo>
                  <a:pt x="8947692" y="0"/>
                </a:lnTo>
                <a:lnTo>
                  <a:pt x="8947692" y="8947692"/>
                </a:lnTo>
                <a:lnTo>
                  <a:pt x="0" y="8947692"/>
                </a:lnTo>
                <a:lnTo>
                  <a:pt x="0" y="0"/>
                </a:lnTo>
                <a:close/>
              </a:path>
            </a:pathLst>
          </a:custGeom>
          <a:blipFill>
            <a:blip r:embed="rId3"/>
            <a:stretch>
              <a:fillRect l="0" t="0" r="0" b="0"/>
            </a:stretch>
          </a:blipFill>
        </p:spPr>
      </p:sp>
      <p:sp>
        <p:nvSpPr>
          <p:cNvPr name="Freeform 4" id="4"/>
          <p:cNvSpPr/>
          <p:nvPr/>
        </p:nvSpPr>
        <p:spPr>
          <a:xfrm flipH="false" flipV="false" rot="0">
            <a:off x="9340308" y="4724604"/>
            <a:ext cx="8947692" cy="5562396"/>
          </a:xfrm>
          <a:custGeom>
            <a:avLst/>
            <a:gdLst/>
            <a:ahLst/>
            <a:cxnLst/>
            <a:rect r="r" b="b" t="t" l="l"/>
            <a:pathLst>
              <a:path h="5562396" w="8947692">
                <a:moveTo>
                  <a:pt x="0" y="0"/>
                </a:moveTo>
                <a:lnTo>
                  <a:pt x="8947692" y="0"/>
                </a:lnTo>
                <a:lnTo>
                  <a:pt x="8947692" y="5562396"/>
                </a:lnTo>
                <a:lnTo>
                  <a:pt x="0" y="5562396"/>
                </a:lnTo>
                <a:lnTo>
                  <a:pt x="0" y="0"/>
                </a:lnTo>
                <a:close/>
              </a:path>
            </a:pathLst>
          </a:custGeom>
          <a:blipFill>
            <a:blip r:embed="rId4"/>
            <a:stretch>
              <a:fillRect l="0" t="0" r="0" b="0"/>
            </a:stretch>
          </a:blipFill>
        </p:spPr>
      </p:sp>
      <p:sp>
        <p:nvSpPr>
          <p:cNvPr name="TextBox 5" id="5"/>
          <p:cNvSpPr txBox="true"/>
          <p:nvPr/>
        </p:nvSpPr>
        <p:spPr>
          <a:xfrm rot="0">
            <a:off x="1515958" y="5048250"/>
            <a:ext cx="4256336" cy="812418"/>
          </a:xfrm>
          <a:prstGeom prst="rect">
            <a:avLst/>
          </a:prstGeom>
        </p:spPr>
        <p:txBody>
          <a:bodyPr anchor="t" rtlCol="false" tIns="0" lIns="0" bIns="0" rIns="0">
            <a:spAutoFit/>
          </a:bodyPr>
          <a:lstStyle/>
          <a:p>
            <a:pPr>
              <a:lnSpc>
                <a:spcPts val="6671"/>
              </a:lnSpc>
            </a:pPr>
            <a:r>
              <a:rPr lang="en-US" sz="4765">
                <a:solidFill>
                  <a:srgbClr val="061F2A"/>
                </a:solidFill>
                <a:latin typeface="Open Sans Bold"/>
              </a:rPr>
              <a:t>Notre mission</a:t>
            </a:r>
          </a:p>
        </p:txBody>
      </p:sp>
      <p:sp>
        <p:nvSpPr>
          <p:cNvPr name="TextBox 6" id="6"/>
          <p:cNvSpPr txBox="true"/>
          <p:nvPr/>
        </p:nvSpPr>
        <p:spPr>
          <a:xfrm rot="0">
            <a:off x="1453046" y="7318087"/>
            <a:ext cx="3705523" cy="812418"/>
          </a:xfrm>
          <a:prstGeom prst="rect">
            <a:avLst/>
          </a:prstGeom>
        </p:spPr>
        <p:txBody>
          <a:bodyPr anchor="t" rtlCol="false" tIns="0" lIns="0" bIns="0" rIns="0">
            <a:spAutoFit/>
          </a:bodyPr>
          <a:lstStyle/>
          <a:p>
            <a:pPr>
              <a:lnSpc>
                <a:spcPts val="6671"/>
              </a:lnSpc>
            </a:pPr>
            <a:r>
              <a:rPr lang="en-US" sz="4765">
                <a:solidFill>
                  <a:srgbClr val="061F2A"/>
                </a:solidFill>
                <a:latin typeface="Open Sans Bold"/>
              </a:rPr>
              <a:t>Notre vision</a:t>
            </a:r>
          </a:p>
        </p:txBody>
      </p:sp>
      <p:sp>
        <p:nvSpPr>
          <p:cNvPr name="TextBox 7" id="7"/>
          <p:cNvSpPr txBox="true"/>
          <p:nvPr/>
        </p:nvSpPr>
        <p:spPr>
          <a:xfrm rot="0">
            <a:off x="1515958" y="6027125"/>
            <a:ext cx="6738327" cy="1162605"/>
          </a:xfrm>
          <a:prstGeom prst="rect">
            <a:avLst/>
          </a:prstGeom>
        </p:spPr>
        <p:txBody>
          <a:bodyPr anchor="t" rtlCol="false" tIns="0" lIns="0" bIns="0" rIns="0">
            <a:spAutoFit/>
          </a:bodyPr>
          <a:lstStyle/>
          <a:p>
            <a:pPr>
              <a:lnSpc>
                <a:spcPts val="3078"/>
              </a:lnSpc>
            </a:pPr>
            <a:r>
              <a:rPr lang="en-US" sz="2198">
                <a:solidFill>
                  <a:srgbClr val="FFFFFF"/>
                </a:solidFill>
                <a:latin typeface="Arimo"/>
              </a:rPr>
              <a:t>Richard CATERINI Docteur ès sciences a développé le TELOBOOSTER pour les personnes qui désirent protéger leur corps du vieillissement cellulaire.</a:t>
            </a:r>
          </a:p>
        </p:txBody>
      </p:sp>
      <p:sp>
        <p:nvSpPr>
          <p:cNvPr name="TextBox 8" id="8"/>
          <p:cNvSpPr txBox="true"/>
          <p:nvPr/>
        </p:nvSpPr>
        <p:spPr>
          <a:xfrm rot="0">
            <a:off x="1473965" y="8292430"/>
            <a:ext cx="7483990" cy="1162605"/>
          </a:xfrm>
          <a:prstGeom prst="rect">
            <a:avLst/>
          </a:prstGeom>
        </p:spPr>
        <p:txBody>
          <a:bodyPr anchor="t" rtlCol="false" tIns="0" lIns="0" bIns="0" rIns="0">
            <a:spAutoFit/>
          </a:bodyPr>
          <a:lstStyle/>
          <a:p>
            <a:pPr>
              <a:lnSpc>
                <a:spcPts val="3078"/>
              </a:lnSpc>
            </a:pPr>
            <a:r>
              <a:rPr lang="en-US" sz="2198">
                <a:solidFill>
                  <a:srgbClr val="FFFFFF"/>
                </a:solidFill>
                <a:latin typeface="Arimo"/>
              </a:rPr>
              <a:t>Une bonne santé cellulaire.</a:t>
            </a:r>
          </a:p>
          <a:p>
            <a:pPr>
              <a:lnSpc>
                <a:spcPts val="3078"/>
              </a:lnSpc>
            </a:pPr>
            <a:r>
              <a:rPr lang="en-US" sz="2198">
                <a:solidFill>
                  <a:srgbClr val="FFFFFF"/>
                </a:solidFill>
                <a:latin typeface="Arimo"/>
              </a:rPr>
              <a:t>Potentialiser plusieurs molécules existantes naturellement dans le corps et stimuler en particulier la Télomarase.</a:t>
            </a:r>
          </a:p>
        </p:txBody>
      </p:sp>
      <p:sp>
        <p:nvSpPr>
          <p:cNvPr name="Freeform 9" id="9"/>
          <p:cNvSpPr/>
          <p:nvPr/>
        </p:nvSpPr>
        <p:spPr>
          <a:xfrm flipH="false" flipV="false" rot="0">
            <a:off x="11668471" y="98358"/>
            <a:ext cx="4626246" cy="4626246"/>
          </a:xfrm>
          <a:custGeom>
            <a:avLst/>
            <a:gdLst/>
            <a:ahLst/>
            <a:cxnLst/>
            <a:rect r="r" b="b" t="t" l="l"/>
            <a:pathLst>
              <a:path h="4626246" w="4626246">
                <a:moveTo>
                  <a:pt x="0" y="0"/>
                </a:moveTo>
                <a:lnTo>
                  <a:pt x="4626246" y="0"/>
                </a:lnTo>
                <a:lnTo>
                  <a:pt x="4626246" y="4626246"/>
                </a:lnTo>
                <a:lnTo>
                  <a:pt x="0" y="4626246"/>
                </a:lnTo>
                <a:lnTo>
                  <a:pt x="0" y="0"/>
                </a:lnTo>
                <a:close/>
              </a:path>
            </a:pathLst>
          </a:custGeom>
          <a:blipFill>
            <a:blip r:embed="rId3"/>
            <a:stretch>
              <a:fillRect l="0" t="0" r="0" b="0"/>
            </a:stretch>
          </a:blipFill>
        </p:spPr>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29290"/>
        </a:solidFill>
      </p:bgPr>
    </p:bg>
    <p:spTree>
      <p:nvGrpSpPr>
        <p:cNvPr id="1" name=""/>
        <p:cNvGrpSpPr/>
        <p:nvPr/>
      </p:nvGrpSpPr>
      <p:grpSpPr>
        <a:xfrm>
          <a:off x="0" y="0"/>
          <a:ext cx="0" cy="0"/>
          <a:chOff x="0" y="0"/>
          <a:chExt cx="0" cy="0"/>
        </a:xfrm>
      </p:grpSpPr>
      <p:sp>
        <p:nvSpPr>
          <p:cNvPr name="Freeform 2" id="2"/>
          <p:cNvSpPr/>
          <p:nvPr/>
        </p:nvSpPr>
        <p:spPr>
          <a:xfrm flipH="false" flipV="false" rot="0">
            <a:off x="10966939" y="54942"/>
            <a:ext cx="7321061" cy="7491184"/>
          </a:xfrm>
          <a:custGeom>
            <a:avLst/>
            <a:gdLst/>
            <a:ahLst/>
            <a:cxnLst/>
            <a:rect r="r" b="b" t="t" l="l"/>
            <a:pathLst>
              <a:path h="7491184" w="7321061">
                <a:moveTo>
                  <a:pt x="0" y="0"/>
                </a:moveTo>
                <a:lnTo>
                  <a:pt x="7321061" y="0"/>
                </a:lnTo>
                <a:lnTo>
                  <a:pt x="7321061" y="7491184"/>
                </a:lnTo>
                <a:lnTo>
                  <a:pt x="0" y="7491184"/>
                </a:lnTo>
                <a:lnTo>
                  <a:pt x="0" y="0"/>
                </a:lnTo>
                <a:close/>
              </a:path>
            </a:pathLst>
          </a:custGeom>
          <a:blipFill>
            <a:blip r:embed="rId2"/>
            <a:stretch>
              <a:fillRect l="0" t="-4865" r="0" b="-4865"/>
            </a:stretch>
          </a:blipFill>
        </p:spPr>
      </p:sp>
      <p:sp>
        <p:nvSpPr>
          <p:cNvPr name="Freeform 3" id="3"/>
          <p:cNvSpPr/>
          <p:nvPr/>
        </p:nvSpPr>
        <p:spPr>
          <a:xfrm flipH="false" flipV="false" rot="0">
            <a:off x="10966939" y="5481099"/>
            <a:ext cx="7321061" cy="4805901"/>
          </a:xfrm>
          <a:custGeom>
            <a:avLst/>
            <a:gdLst/>
            <a:ahLst/>
            <a:cxnLst/>
            <a:rect r="r" b="b" t="t" l="l"/>
            <a:pathLst>
              <a:path h="4805901" w="7321061">
                <a:moveTo>
                  <a:pt x="0" y="0"/>
                </a:moveTo>
                <a:lnTo>
                  <a:pt x="7321061" y="0"/>
                </a:lnTo>
                <a:lnTo>
                  <a:pt x="7321061" y="4805901"/>
                </a:lnTo>
                <a:lnTo>
                  <a:pt x="0" y="4805901"/>
                </a:lnTo>
                <a:lnTo>
                  <a:pt x="0" y="0"/>
                </a:lnTo>
                <a:close/>
              </a:path>
            </a:pathLst>
          </a:custGeom>
          <a:blipFill>
            <a:blip r:embed="rId3"/>
            <a:stretch>
              <a:fillRect l="-1" t="0" r="-1" b="0"/>
            </a:stretch>
          </a:blipFill>
        </p:spPr>
      </p:sp>
      <p:sp>
        <p:nvSpPr>
          <p:cNvPr name="TextBox 4" id="4"/>
          <p:cNvSpPr txBox="true"/>
          <p:nvPr/>
        </p:nvSpPr>
        <p:spPr>
          <a:xfrm rot="0">
            <a:off x="1028700" y="576196"/>
            <a:ext cx="7870528" cy="2135508"/>
          </a:xfrm>
          <a:prstGeom prst="rect">
            <a:avLst/>
          </a:prstGeom>
        </p:spPr>
        <p:txBody>
          <a:bodyPr anchor="t" rtlCol="false" tIns="0" lIns="0" bIns="0" rIns="0">
            <a:spAutoFit/>
          </a:bodyPr>
          <a:lstStyle/>
          <a:p>
            <a:pPr>
              <a:lnSpc>
                <a:spcPts val="8609"/>
              </a:lnSpc>
            </a:pPr>
            <a:r>
              <a:rPr lang="en-US" sz="6149">
                <a:solidFill>
                  <a:srgbClr val="061F2A"/>
                </a:solidFill>
                <a:latin typeface="Open Sans Bold"/>
              </a:rPr>
              <a:t>Une innovation naturelle pour qui ?</a:t>
            </a:r>
          </a:p>
        </p:txBody>
      </p:sp>
      <p:sp>
        <p:nvSpPr>
          <p:cNvPr name="TextBox 5" id="5"/>
          <p:cNvSpPr txBox="true"/>
          <p:nvPr/>
        </p:nvSpPr>
        <p:spPr>
          <a:xfrm rot="0">
            <a:off x="1028700" y="2719517"/>
            <a:ext cx="9028357" cy="3953911"/>
          </a:xfrm>
          <a:prstGeom prst="rect">
            <a:avLst/>
          </a:prstGeom>
        </p:spPr>
        <p:txBody>
          <a:bodyPr anchor="t" rtlCol="false" tIns="0" lIns="0" bIns="0" rIns="0">
            <a:spAutoFit/>
          </a:bodyPr>
          <a:lstStyle/>
          <a:p>
            <a:pPr marL="571681" indent="-285841" lvl="1">
              <a:lnSpc>
                <a:spcPts val="5269"/>
              </a:lnSpc>
              <a:buFont typeface="Arial"/>
              <a:buChar char="•"/>
            </a:pPr>
            <a:r>
              <a:rPr lang="en-US" sz="2647">
                <a:solidFill>
                  <a:srgbClr val="FFFFFF"/>
                </a:solidFill>
                <a:latin typeface="Arimo"/>
              </a:rPr>
              <a:t>Pour les personnes qui souhaitent se préserver du vieillissement prématuré</a:t>
            </a:r>
          </a:p>
          <a:p>
            <a:pPr marL="571681" indent="-285841" lvl="1">
              <a:lnSpc>
                <a:spcPts val="5269"/>
              </a:lnSpc>
              <a:buFont typeface="Arial"/>
              <a:buChar char="•"/>
            </a:pPr>
            <a:r>
              <a:rPr lang="en-US" sz="2647">
                <a:solidFill>
                  <a:srgbClr val="FFFFFF"/>
                </a:solidFill>
                <a:latin typeface="Arimo"/>
              </a:rPr>
              <a:t>Pour les personnes en manque d’énergie, stressées</a:t>
            </a:r>
          </a:p>
          <a:p>
            <a:pPr marL="571681" indent="-285841" lvl="1">
              <a:lnSpc>
                <a:spcPts val="5269"/>
              </a:lnSpc>
              <a:buFont typeface="Arial"/>
              <a:buChar char="•"/>
            </a:pPr>
            <a:r>
              <a:rPr lang="en-US" sz="2647">
                <a:solidFill>
                  <a:srgbClr val="FFFFFF"/>
                </a:solidFill>
                <a:latin typeface="Arimo"/>
              </a:rPr>
              <a:t>Pour les personnes qui souhaitent vivre en bonne santé</a:t>
            </a:r>
          </a:p>
          <a:p>
            <a:pPr marL="571681" indent="-285841" lvl="1">
              <a:lnSpc>
                <a:spcPts val="5269"/>
              </a:lnSpc>
              <a:buFont typeface="Arial"/>
              <a:buChar char="•"/>
            </a:pPr>
            <a:r>
              <a:rPr lang="en-US" sz="2647">
                <a:solidFill>
                  <a:srgbClr val="FFFFFF"/>
                </a:solidFill>
                <a:latin typeface="Arimo"/>
              </a:rPr>
              <a:t>Pour les personnes qui souhaitent stimuler leurs défenses naturelles</a:t>
            </a:r>
          </a:p>
        </p:txBody>
      </p:sp>
      <p:sp>
        <p:nvSpPr>
          <p:cNvPr name="TextBox 6" id="6"/>
          <p:cNvSpPr txBox="true"/>
          <p:nvPr/>
        </p:nvSpPr>
        <p:spPr>
          <a:xfrm rot="0">
            <a:off x="1028700" y="7228559"/>
            <a:ext cx="8757043" cy="2406284"/>
          </a:xfrm>
          <a:prstGeom prst="rect">
            <a:avLst/>
          </a:prstGeom>
        </p:spPr>
        <p:txBody>
          <a:bodyPr anchor="t" rtlCol="false" tIns="0" lIns="0" bIns="0" rIns="0">
            <a:spAutoFit/>
          </a:bodyPr>
          <a:lstStyle/>
          <a:p>
            <a:pPr>
              <a:lnSpc>
                <a:spcPts val="6424"/>
              </a:lnSpc>
            </a:pPr>
            <a:r>
              <a:rPr lang="en-US" sz="4588">
                <a:solidFill>
                  <a:srgbClr val="061F2A"/>
                </a:solidFill>
                <a:latin typeface="Open Sans Bold"/>
              </a:rPr>
              <a:t>Un anti-vieillissement hautement performant agissant sur la Télomérase</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29290"/>
        </a:solidFill>
      </p:bgPr>
    </p:bg>
    <p:spTree>
      <p:nvGrpSpPr>
        <p:cNvPr id="1" name=""/>
        <p:cNvGrpSpPr/>
        <p:nvPr/>
      </p:nvGrpSpPr>
      <p:grpSpPr>
        <a:xfrm>
          <a:off x="0" y="0"/>
          <a:ext cx="0" cy="0"/>
          <a:chOff x="0" y="0"/>
          <a:chExt cx="0" cy="0"/>
        </a:xfrm>
      </p:grpSpPr>
      <p:sp>
        <p:nvSpPr>
          <p:cNvPr name="TextBox 2" id="2"/>
          <p:cNvSpPr txBox="true"/>
          <p:nvPr/>
        </p:nvSpPr>
        <p:spPr>
          <a:xfrm rot="0">
            <a:off x="1181070" y="274095"/>
            <a:ext cx="15008297" cy="2398049"/>
          </a:xfrm>
          <a:prstGeom prst="rect">
            <a:avLst/>
          </a:prstGeom>
        </p:spPr>
        <p:txBody>
          <a:bodyPr anchor="t" rtlCol="false" tIns="0" lIns="0" bIns="0" rIns="0">
            <a:spAutoFit/>
          </a:bodyPr>
          <a:lstStyle/>
          <a:p>
            <a:pPr algn="l" marL="0" indent="0" lvl="0">
              <a:lnSpc>
                <a:spcPts val="6424"/>
              </a:lnSpc>
              <a:spcBef>
                <a:spcPct val="0"/>
              </a:spcBef>
            </a:pPr>
            <a:r>
              <a:rPr lang="en-US" sz="4588" strike="noStrike" u="none">
                <a:solidFill>
                  <a:srgbClr val="061F2A"/>
                </a:solidFill>
                <a:latin typeface="Open Sans Bold"/>
              </a:rPr>
              <a:t>UNE PLANTE MIRACULEUSE </a:t>
            </a:r>
          </a:p>
          <a:p>
            <a:pPr algn="l" marL="0" indent="0" lvl="0">
              <a:lnSpc>
                <a:spcPts val="6424"/>
              </a:lnSpc>
              <a:spcBef>
                <a:spcPct val="0"/>
              </a:spcBef>
            </a:pPr>
            <a:r>
              <a:rPr lang="en-US" sz="4588" strike="noStrike" u="none">
                <a:solidFill>
                  <a:srgbClr val="061F2A"/>
                </a:solidFill>
                <a:latin typeface="Open Sans Bold"/>
                <a:ea typeface="Open Sans Bold"/>
              </a:rPr>
              <a:t>ASTRAGALUS MEMBRANACEUS ( Huang Qi ) 黃耆</a:t>
            </a:r>
          </a:p>
          <a:p>
            <a:pPr algn="l" marL="0" indent="0" lvl="0">
              <a:lnSpc>
                <a:spcPts val="6424"/>
              </a:lnSpc>
              <a:spcBef>
                <a:spcPct val="0"/>
              </a:spcBef>
            </a:pPr>
          </a:p>
        </p:txBody>
      </p:sp>
      <p:sp>
        <p:nvSpPr>
          <p:cNvPr name="TextBox 3" id="3"/>
          <p:cNvSpPr txBox="true"/>
          <p:nvPr/>
        </p:nvSpPr>
        <p:spPr>
          <a:xfrm rot="0">
            <a:off x="1181070" y="1932251"/>
            <a:ext cx="13501753" cy="620161"/>
          </a:xfrm>
          <a:prstGeom prst="rect">
            <a:avLst/>
          </a:prstGeom>
        </p:spPr>
        <p:txBody>
          <a:bodyPr anchor="t" rtlCol="false" tIns="0" lIns="0" bIns="0" rIns="0">
            <a:spAutoFit/>
          </a:bodyPr>
          <a:lstStyle/>
          <a:p>
            <a:pPr algn="l">
              <a:lnSpc>
                <a:spcPts val="5269"/>
              </a:lnSpc>
            </a:pPr>
            <a:r>
              <a:rPr lang="en-US" sz="2647" strike="noStrike" u="none">
                <a:solidFill>
                  <a:srgbClr val="FFFFFF"/>
                </a:solidFill>
                <a:latin typeface="Arimo"/>
              </a:rPr>
              <a:t>Les effets sur les plantes ont été étudiés en médecine chinoise il y a 2000 ans.</a:t>
            </a:r>
          </a:p>
        </p:txBody>
      </p:sp>
      <p:sp>
        <p:nvSpPr>
          <p:cNvPr name="Freeform 4" id="4"/>
          <p:cNvSpPr/>
          <p:nvPr/>
        </p:nvSpPr>
        <p:spPr>
          <a:xfrm flipH="false" flipV="false" rot="0">
            <a:off x="9144000" y="3721535"/>
            <a:ext cx="9144000" cy="6565465"/>
          </a:xfrm>
          <a:custGeom>
            <a:avLst/>
            <a:gdLst/>
            <a:ahLst/>
            <a:cxnLst/>
            <a:rect r="r" b="b" t="t" l="l"/>
            <a:pathLst>
              <a:path h="6565465" w="9144000">
                <a:moveTo>
                  <a:pt x="0" y="0"/>
                </a:moveTo>
                <a:lnTo>
                  <a:pt x="9144000" y="0"/>
                </a:lnTo>
                <a:lnTo>
                  <a:pt x="9144000" y="6565465"/>
                </a:lnTo>
                <a:lnTo>
                  <a:pt x="0" y="6565465"/>
                </a:lnTo>
                <a:lnTo>
                  <a:pt x="0" y="0"/>
                </a:lnTo>
                <a:close/>
              </a:path>
            </a:pathLst>
          </a:custGeom>
          <a:blipFill>
            <a:blip r:embed="rId2"/>
            <a:stretch>
              <a:fillRect l="0" t="0" r="0" b="0"/>
            </a:stretch>
          </a:blipFill>
        </p:spPr>
      </p:sp>
      <p:sp>
        <p:nvSpPr>
          <p:cNvPr name="Freeform 5" id="5"/>
          <p:cNvSpPr/>
          <p:nvPr/>
        </p:nvSpPr>
        <p:spPr>
          <a:xfrm flipH="false" flipV="false" rot="0">
            <a:off x="12319560" y="2724570"/>
            <a:ext cx="8392950" cy="270"/>
          </a:xfrm>
          <a:custGeom>
            <a:avLst/>
            <a:gdLst/>
            <a:ahLst/>
            <a:cxnLst/>
            <a:rect r="r" b="b" t="t" l="l"/>
            <a:pathLst>
              <a:path h="270" w="8392950">
                <a:moveTo>
                  <a:pt x="0" y="0"/>
                </a:moveTo>
                <a:lnTo>
                  <a:pt x="8392950" y="0"/>
                </a:lnTo>
                <a:lnTo>
                  <a:pt x="8392950" y="270"/>
                </a:lnTo>
                <a:lnTo>
                  <a:pt x="0" y="270"/>
                </a:lnTo>
                <a:lnTo>
                  <a:pt x="0" y="0"/>
                </a:lnTo>
                <a:close/>
              </a:path>
            </a:pathLst>
          </a:custGeom>
          <a:blipFill>
            <a:blip r:embed="rId3"/>
            <a:stretch>
              <a:fillRect l="0" t="-1554199999" r="0" b="-1554199999"/>
            </a:stretch>
          </a:blipFill>
        </p:spPr>
      </p:sp>
      <p:grpSp>
        <p:nvGrpSpPr>
          <p:cNvPr name="Group 6" id="6"/>
          <p:cNvGrpSpPr/>
          <p:nvPr/>
        </p:nvGrpSpPr>
        <p:grpSpPr>
          <a:xfrm rot="0">
            <a:off x="1028700" y="3207505"/>
            <a:ext cx="7286161" cy="2565927"/>
            <a:chOff x="0" y="0"/>
            <a:chExt cx="9714881" cy="3421235"/>
          </a:xfrm>
        </p:grpSpPr>
        <p:sp>
          <p:nvSpPr>
            <p:cNvPr name="TextBox 7" id="7"/>
            <p:cNvSpPr txBox="true"/>
            <p:nvPr/>
          </p:nvSpPr>
          <p:spPr>
            <a:xfrm rot="0">
              <a:off x="0" y="-76200"/>
              <a:ext cx="7345362" cy="891031"/>
            </a:xfrm>
            <a:prstGeom prst="rect">
              <a:avLst/>
            </a:prstGeom>
          </p:spPr>
          <p:txBody>
            <a:bodyPr anchor="t" rtlCol="false" tIns="0" lIns="0" bIns="0" rIns="0">
              <a:spAutoFit/>
            </a:bodyPr>
            <a:lstStyle/>
            <a:p>
              <a:pPr>
                <a:lnSpc>
                  <a:spcPts val="5691"/>
                </a:lnSpc>
              </a:pPr>
              <a:r>
                <a:rPr lang="en-US" sz="4065">
                  <a:solidFill>
                    <a:srgbClr val="061F2A"/>
                  </a:solidFill>
                  <a:latin typeface="Open Sans Bold"/>
                </a:rPr>
                <a:t>Prouesse scientifique</a:t>
              </a:r>
            </a:p>
          </p:txBody>
        </p:sp>
        <p:sp>
          <p:nvSpPr>
            <p:cNvPr name="TextBox 8" id="8"/>
            <p:cNvSpPr txBox="true"/>
            <p:nvPr/>
          </p:nvSpPr>
          <p:spPr>
            <a:xfrm rot="0">
              <a:off x="0" y="958658"/>
              <a:ext cx="9714881" cy="2462577"/>
            </a:xfrm>
            <a:prstGeom prst="rect">
              <a:avLst/>
            </a:prstGeom>
          </p:spPr>
          <p:txBody>
            <a:bodyPr anchor="t" rtlCol="false" tIns="0" lIns="0" bIns="0" rIns="0">
              <a:spAutoFit/>
            </a:bodyPr>
            <a:lstStyle/>
            <a:p>
              <a:pPr>
                <a:lnSpc>
                  <a:spcPts val="2938"/>
                </a:lnSpc>
              </a:pPr>
              <a:r>
                <a:rPr lang="en-US" sz="2098">
                  <a:solidFill>
                    <a:srgbClr val="FFFFFF"/>
                  </a:solidFill>
                  <a:latin typeface="Arimo"/>
                </a:rPr>
                <a:t>Le Cycloastragenol : une des molécules qui provient de la racine de l’Astragalus Membranaceuse (plante asiatique miraculeuse). Concentré à plus de 99%, extraction naturelle pour être mieux assimilée par les membranes des muqueuses et être efficacement absorbée.</a:t>
              </a:r>
            </a:p>
          </p:txBody>
        </p:sp>
      </p:grpSp>
      <p:grpSp>
        <p:nvGrpSpPr>
          <p:cNvPr name="Group 9" id="9"/>
          <p:cNvGrpSpPr/>
          <p:nvPr/>
        </p:nvGrpSpPr>
        <p:grpSpPr>
          <a:xfrm rot="0">
            <a:off x="1028700" y="6204931"/>
            <a:ext cx="7578477" cy="2196118"/>
            <a:chOff x="0" y="0"/>
            <a:chExt cx="10104636" cy="2928158"/>
          </a:xfrm>
        </p:grpSpPr>
        <p:sp>
          <p:nvSpPr>
            <p:cNvPr name="TextBox 10" id="10"/>
            <p:cNvSpPr txBox="true"/>
            <p:nvPr/>
          </p:nvSpPr>
          <p:spPr>
            <a:xfrm rot="0">
              <a:off x="0" y="-76200"/>
              <a:ext cx="10104636" cy="891031"/>
            </a:xfrm>
            <a:prstGeom prst="rect">
              <a:avLst/>
            </a:prstGeom>
          </p:spPr>
          <p:txBody>
            <a:bodyPr anchor="t" rtlCol="false" tIns="0" lIns="0" bIns="0" rIns="0">
              <a:spAutoFit/>
            </a:bodyPr>
            <a:lstStyle/>
            <a:p>
              <a:pPr>
                <a:lnSpc>
                  <a:spcPts val="5691"/>
                </a:lnSpc>
              </a:pPr>
              <a:r>
                <a:rPr lang="en-US" sz="4065">
                  <a:solidFill>
                    <a:srgbClr val="061F2A"/>
                  </a:solidFill>
                  <a:latin typeface="Open Sans Bold"/>
                </a:rPr>
                <a:t>Nos brevets et tests cliniques</a:t>
              </a:r>
            </a:p>
          </p:txBody>
        </p:sp>
        <p:sp>
          <p:nvSpPr>
            <p:cNvPr name="TextBox 11" id="11"/>
            <p:cNvSpPr txBox="true"/>
            <p:nvPr/>
          </p:nvSpPr>
          <p:spPr>
            <a:xfrm rot="0">
              <a:off x="0" y="960881"/>
              <a:ext cx="9714881" cy="1967277"/>
            </a:xfrm>
            <a:prstGeom prst="rect">
              <a:avLst/>
            </a:prstGeom>
          </p:spPr>
          <p:txBody>
            <a:bodyPr anchor="t" rtlCol="false" tIns="0" lIns="0" bIns="0" rIns="0">
              <a:spAutoFit/>
            </a:bodyPr>
            <a:lstStyle/>
            <a:p>
              <a:pPr marL="453089" indent="-226544" lvl="1">
                <a:lnSpc>
                  <a:spcPts val="2938"/>
                </a:lnSpc>
                <a:buFont typeface="Arial"/>
                <a:buChar char="•"/>
              </a:pPr>
              <a:r>
                <a:rPr lang="en-US" sz="2098">
                  <a:solidFill>
                    <a:srgbClr val="FFFFFF"/>
                  </a:solidFill>
                  <a:latin typeface="Arimo"/>
                </a:rPr>
                <a:t>Brevet déposé</a:t>
              </a:r>
            </a:p>
            <a:p>
              <a:pPr marL="453089" indent="-226544" lvl="1">
                <a:lnSpc>
                  <a:spcPts val="2938"/>
                </a:lnSpc>
                <a:buFont typeface="Arial"/>
                <a:buChar char="•"/>
              </a:pPr>
              <a:r>
                <a:rPr lang="en-US" sz="2098">
                  <a:solidFill>
                    <a:srgbClr val="FFFFFF"/>
                  </a:solidFill>
                  <a:latin typeface="Arimo"/>
                </a:rPr>
                <a:t>Marque déposée INPI</a:t>
              </a:r>
            </a:p>
            <a:p>
              <a:pPr marL="453089" indent="-226544" lvl="1">
                <a:lnSpc>
                  <a:spcPts val="2938"/>
                </a:lnSpc>
                <a:buFont typeface="Arial"/>
                <a:buChar char="•"/>
              </a:pPr>
              <a:r>
                <a:rPr lang="en-US" sz="2098">
                  <a:solidFill>
                    <a:srgbClr val="FFFFFF"/>
                  </a:solidFill>
                  <a:latin typeface="Arimo"/>
                </a:rPr>
                <a:t>Tests cliniques effectués sur 3 ans en France avec comité de lecture</a:t>
              </a:r>
            </a:p>
          </p:txBody>
        </p:sp>
      </p:grpSp>
      <p:grpSp>
        <p:nvGrpSpPr>
          <p:cNvPr name="Group 12" id="12"/>
          <p:cNvGrpSpPr/>
          <p:nvPr/>
        </p:nvGrpSpPr>
        <p:grpSpPr>
          <a:xfrm rot="0">
            <a:off x="1028700" y="8829675"/>
            <a:ext cx="7578477" cy="1081693"/>
            <a:chOff x="0" y="0"/>
            <a:chExt cx="10104636" cy="1442258"/>
          </a:xfrm>
        </p:grpSpPr>
        <p:sp>
          <p:nvSpPr>
            <p:cNvPr name="TextBox 13" id="13"/>
            <p:cNvSpPr txBox="true"/>
            <p:nvPr/>
          </p:nvSpPr>
          <p:spPr>
            <a:xfrm rot="0">
              <a:off x="0" y="-76200"/>
              <a:ext cx="10104636" cy="891031"/>
            </a:xfrm>
            <a:prstGeom prst="rect">
              <a:avLst/>
            </a:prstGeom>
          </p:spPr>
          <p:txBody>
            <a:bodyPr anchor="t" rtlCol="false" tIns="0" lIns="0" bIns="0" rIns="0">
              <a:spAutoFit/>
            </a:bodyPr>
            <a:lstStyle/>
            <a:p>
              <a:pPr>
                <a:lnSpc>
                  <a:spcPts val="5691"/>
                </a:lnSpc>
              </a:pPr>
              <a:r>
                <a:rPr lang="en-US" sz="4065">
                  <a:solidFill>
                    <a:srgbClr val="061F2A"/>
                  </a:solidFill>
                  <a:latin typeface="Open Sans Bold"/>
                </a:rPr>
                <a:t>Nos partenaires</a:t>
              </a:r>
            </a:p>
          </p:txBody>
        </p:sp>
        <p:sp>
          <p:nvSpPr>
            <p:cNvPr name="TextBox 14" id="14"/>
            <p:cNvSpPr txBox="true"/>
            <p:nvPr/>
          </p:nvSpPr>
          <p:spPr>
            <a:xfrm rot="0">
              <a:off x="0" y="960881"/>
              <a:ext cx="9714881" cy="481377"/>
            </a:xfrm>
            <a:prstGeom prst="rect">
              <a:avLst/>
            </a:prstGeom>
          </p:spPr>
          <p:txBody>
            <a:bodyPr anchor="t" rtlCol="false" tIns="0" lIns="0" bIns="0" rIns="0">
              <a:spAutoFit/>
            </a:bodyPr>
            <a:lstStyle/>
            <a:p>
              <a:pPr>
                <a:lnSpc>
                  <a:spcPts val="2938"/>
                </a:lnSpc>
              </a:pPr>
              <a:r>
                <a:rPr lang="en-US" sz="2098">
                  <a:solidFill>
                    <a:srgbClr val="FFFFFF"/>
                  </a:solidFill>
                  <a:latin typeface="Arimo"/>
                </a:rPr>
                <a:t>Clinique Esthétique de Los Angeles</a:t>
              </a:r>
            </a:p>
          </p:txBody>
        </p:sp>
      </p:gr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29290"/>
        </a:solidFill>
      </p:bgPr>
    </p:bg>
    <p:spTree>
      <p:nvGrpSpPr>
        <p:cNvPr id="1" name=""/>
        <p:cNvGrpSpPr/>
        <p:nvPr/>
      </p:nvGrpSpPr>
      <p:grpSpPr>
        <a:xfrm>
          <a:off x="0" y="0"/>
          <a:ext cx="0" cy="0"/>
          <a:chOff x="0" y="0"/>
          <a:chExt cx="0" cy="0"/>
        </a:xfrm>
      </p:grpSpPr>
      <p:sp>
        <p:nvSpPr>
          <p:cNvPr name="TextBox 2" id="2"/>
          <p:cNvSpPr txBox="true"/>
          <p:nvPr/>
        </p:nvSpPr>
        <p:spPr>
          <a:xfrm rot="0">
            <a:off x="936496" y="449573"/>
            <a:ext cx="7135110" cy="1043954"/>
          </a:xfrm>
          <a:prstGeom prst="rect">
            <a:avLst/>
          </a:prstGeom>
        </p:spPr>
        <p:txBody>
          <a:bodyPr anchor="t" rtlCol="false" tIns="0" lIns="0" bIns="0" rIns="0">
            <a:spAutoFit/>
          </a:bodyPr>
          <a:lstStyle/>
          <a:p>
            <a:pPr algn="l" marL="0" indent="0" lvl="0">
              <a:lnSpc>
                <a:spcPts val="8609"/>
              </a:lnSpc>
              <a:spcBef>
                <a:spcPct val="0"/>
              </a:spcBef>
            </a:pPr>
            <a:r>
              <a:rPr lang="en-US" sz="6149" strike="noStrike" u="none">
                <a:solidFill>
                  <a:srgbClr val="061F2A"/>
                </a:solidFill>
                <a:latin typeface="Open Sans Bold"/>
              </a:rPr>
              <a:t>Les Télomères</a:t>
            </a:r>
          </a:p>
        </p:txBody>
      </p:sp>
      <p:sp>
        <p:nvSpPr>
          <p:cNvPr name="TextBox 3" id="3"/>
          <p:cNvSpPr txBox="true"/>
          <p:nvPr/>
        </p:nvSpPr>
        <p:spPr>
          <a:xfrm rot="0">
            <a:off x="936496" y="1712655"/>
            <a:ext cx="16466475" cy="8202330"/>
          </a:xfrm>
          <a:prstGeom prst="rect">
            <a:avLst/>
          </a:prstGeom>
        </p:spPr>
        <p:txBody>
          <a:bodyPr anchor="t" rtlCol="false" tIns="0" lIns="0" bIns="0" rIns="0">
            <a:spAutoFit/>
          </a:bodyPr>
          <a:lstStyle/>
          <a:p>
            <a:pPr algn="l" marL="0" indent="0" lvl="0">
              <a:lnSpc>
                <a:spcPts val="3078"/>
              </a:lnSpc>
              <a:spcBef>
                <a:spcPct val="0"/>
              </a:spcBef>
            </a:pPr>
            <a:r>
              <a:rPr lang="en-US" sz="2198" strike="noStrike" u="none">
                <a:solidFill>
                  <a:srgbClr val="FFFFFF"/>
                </a:solidFill>
                <a:latin typeface="Arimo"/>
              </a:rPr>
              <a:t>À l’extrêmité de vos chromosomes se situent comme des capsules pour préserver l’intégrité des données lors de la reproduction des cellules. Quand les cellules se divisent, les télomères se raccourcissent, et quand elles deviennent trop courtes pour garantir une cellule saine, les cellules se superposent.</a:t>
            </a:r>
          </a:p>
          <a:p>
            <a:pPr algn="l" marL="0" indent="0" lvl="0">
              <a:lnSpc>
                <a:spcPts val="3078"/>
              </a:lnSpc>
              <a:spcBef>
                <a:spcPct val="0"/>
              </a:spcBef>
            </a:pPr>
            <a:r>
              <a:rPr lang="en-US" sz="2198" strike="noStrike" u="none">
                <a:solidFill>
                  <a:srgbClr val="FFFFFF"/>
                </a:solidFill>
                <a:latin typeface="Arimo"/>
              </a:rPr>
              <a:t>Avoir des télomères longs est un bon signe d’une longue espérance de vie et est considéré comme un bouclier contre les maladies.</a:t>
            </a:r>
          </a:p>
          <a:p>
            <a:pPr algn="l" marL="0" indent="0" lvl="0">
              <a:lnSpc>
                <a:spcPts val="3078"/>
              </a:lnSpc>
              <a:spcBef>
                <a:spcPct val="0"/>
              </a:spcBef>
            </a:pPr>
            <a:r>
              <a:rPr lang="en-US" sz="2198" strike="noStrike" u="none">
                <a:solidFill>
                  <a:srgbClr val="FFFFFF"/>
                </a:solidFill>
                <a:latin typeface="Arimo"/>
              </a:rPr>
              <a:t>Votre structure de télomères est principalement donnée par vos parents comme héritage génétique et peut-être légèrement modifié par vos habitudes de vie et certains facteurs environnementaux.</a:t>
            </a:r>
          </a:p>
          <a:p>
            <a:pPr algn="l" marL="0" indent="0" lvl="0">
              <a:lnSpc>
                <a:spcPts val="3078"/>
              </a:lnSpc>
              <a:spcBef>
                <a:spcPct val="0"/>
              </a:spcBef>
            </a:pPr>
          </a:p>
          <a:p>
            <a:pPr algn="l" marL="0" indent="0" lvl="0">
              <a:lnSpc>
                <a:spcPts val="3078"/>
              </a:lnSpc>
              <a:spcBef>
                <a:spcPct val="0"/>
              </a:spcBef>
            </a:pPr>
            <a:r>
              <a:rPr lang="en-US" sz="2198" strike="noStrike" u="none">
                <a:solidFill>
                  <a:srgbClr val="FFFFFF"/>
                </a:solidFill>
                <a:latin typeface="Arimo"/>
              </a:rPr>
              <a:t>La longueur moyenne des télomères humains diminue avec l’âge.</a:t>
            </a:r>
          </a:p>
          <a:p>
            <a:pPr algn="l" marL="0" indent="0" lvl="0">
              <a:lnSpc>
                <a:spcPts val="3078"/>
              </a:lnSpc>
              <a:spcBef>
                <a:spcPct val="0"/>
              </a:spcBef>
            </a:pPr>
          </a:p>
          <a:p>
            <a:pPr algn="l" marL="0" indent="0" lvl="0">
              <a:lnSpc>
                <a:spcPts val="3078"/>
              </a:lnSpc>
              <a:spcBef>
                <a:spcPct val="0"/>
              </a:spcBef>
            </a:pPr>
            <a:r>
              <a:rPr lang="en-US" sz="2198" strike="noStrike" u="none">
                <a:solidFill>
                  <a:srgbClr val="FFFFFF"/>
                </a:solidFill>
                <a:latin typeface="Arimo"/>
              </a:rPr>
              <a:t>La fonction des télomères est de protéger les extrémités des chromosomes contre l’érosion</a:t>
            </a:r>
          </a:p>
          <a:p>
            <a:pPr algn="l" marL="0" indent="0" lvl="0">
              <a:lnSpc>
                <a:spcPts val="3078"/>
              </a:lnSpc>
              <a:spcBef>
                <a:spcPct val="0"/>
              </a:spcBef>
            </a:pPr>
            <a:r>
              <a:rPr lang="en-US" sz="2198" strike="noStrike" u="none">
                <a:solidFill>
                  <a:srgbClr val="FFFFFF"/>
                </a:solidFill>
                <a:latin typeface="Arimo"/>
              </a:rPr>
              <a:t>et les activités de dégradation de l’ADN pour assurer le bon fonctionnement et la viabilité</a:t>
            </a:r>
          </a:p>
          <a:p>
            <a:pPr algn="l" marL="0" indent="0" lvl="0">
              <a:lnSpc>
                <a:spcPts val="3078"/>
              </a:lnSpc>
              <a:spcBef>
                <a:spcPct val="0"/>
              </a:spcBef>
            </a:pPr>
            <a:r>
              <a:rPr lang="en-US" sz="2198" strike="noStrike" u="none">
                <a:solidFill>
                  <a:srgbClr val="FFFFFF"/>
                </a:solidFill>
                <a:latin typeface="Arimo"/>
              </a:rPr>
              <a:t>des cellules. La télomérase est une enzyme capable de maintenir la longueur des </a:t>
            </a:r>
          </a:p>
          <a:p>
            <a:pPr algn="l" marL="0" indent="0" lvl="0">
              <a:lnSpc>
                <a:spcPts val="3078"/>
              </a:lnSpc>
              <a:spcBef>
                <a:spcPct val="0"/>
              </a:spcBef>
            </a:pPr>
            <a:r>
              <a:rPr lang="en-US" sz="2198" strike="noStrike" u="none">
                <a:solidFill>
                  <a:srgbClr val="FFFFFF"/>
                </a:solidFill>
                <a:latin typeface="Arimo"/>
              </a:rPr>
              <a:t>télomères et de réparer les télomères courts. Les cellules saines produisent généralement</a:t>
            </a:r>
          </a:p>
          <a:p>
            <a:pPr algn="l" marL="0" indent="0" lvl="0">
              <a:lnSpc>
                <a:spcPts val="3078"/>
              </a:lnSpc>
              <a:spcBef>
                <a:spcPct val="0"/>
              </a:spcBef>
            </a:pPr>
            <a:r>
              <a:rPr lang="en-US" sz="2198" strike="noStrike" u="none">
                <a:solidFill>
                  <a:srgbClr val="FFFFFF"/>
                </a:solidFill>
                <a:latin typeface="Arimo"/>
              </a:rPr>
              <a:t>peu ou pas de télomérase et, par conséquent, les télomères se raccourcissent</a:t>
            </a:r>
          </a:p>
          <a:p>
            <a:pPr algn="l" marL="0" indent="0" lvl="0">
              <a:lnSpc>
                <a:spcPts val="3078"/>
              </a:lnSpc>
              <a:spcBef>
                <a:spcPct val="0"/>
              </a:spcBef>
            </a:pPr>
            <a:r>
              <a:rPr lang="en-US" sz="2198" strike="noStrike" u="none">
                <a:solidFill>
                  <a:srgbClr val="FFFFFF"/>
                </a:solidFill>
                <a:latin typeface="Arimo"/>
              </a:rPr>
              <a:t>graduellement au cours des cycles successifs de division cellulaire, jusqu’à ce qu’elles</a:t>
            </a:r>
          </a:p>
          <a:p>
            <a:pPr algn="l" marL="0" indent="0" lvl="0">
              <a:lnSpc>
                <a:spcPts val="3078"/>
              </a:lnSpc>
              <a:spcBef>
                <a:spcPct val="0"/>
              </a:spcBef>
            </a:pPr>
            <a:r>
              <a:rPr lang="en-US" sz="2198" strike="noStrike" u="none">
                <a:solidFill>
                  <a:srgbClr val="FFFFFF"/>
                </a:solidFill>
                <a:latin typeface="Arimo"/>
              </a:rPr>
              <a:t>atteignent une longueur critique qui déclenche la mort ou la sénescence cellulaires. </a:t>
            </a:r>
          </a:p>
          <a:p>
            <a:pPr algn="l" marL="0" indent="0" lvl="0">
              <a:lnSpc>
                <a:spcPts val="3078"/>
              </a:lnSpc>
              <a:spcBef>
                <a:spcPct val="0"/>
              </a:spcBef>
            </a:pPr>
            <a:r>
              <a:rPr lang="en-US" sz="2198" strike="noStrike" u="none">
                <a:solidFill>
                  <a:srgbClr val="FFFFFF"/>
                </a:solidFill>
                <a:latin typeface="Arimo"/>
              </a:rPr>
              <a:t> </a:t>
            </a:r>
          </a:p>
          <a:p>
            <a:pPr algn="l" marL="0" indent="0" lvl="0">
              <a:lnSpc>
                <a:spcPts val="3078"/>
              </a:lnSpc>
              <a:spcBef>
                <a:spcPct val="0"/>
              </a:spcBef>
            </a:pPr>
            <a:r>
              <a:rPr lang="en-US" sz="2198" strike="noStrike" u="none">
                <a:solidFill>
                  <a:srgbClr val="FFFFFF"/>
                </a:solidFill>
                <a:latin typeface="Arimo"/>
              </a:rPr>
              <a:t>TELOBOOSTER favorise la protection des télomères et, selon de nombreuses </a:t>
            </a:r>
          </a:p>
          <a:p>
            <a:pPr algn="l" marL="0" indent="0" lvl="0">
              <a:lnSpc>
                <a:spcPts val="3078"/>
              </a:lnSpc>
              <a:spcBef>
                <a:spcPct val="0"/>
              </a:spcBef>
            </a:pPr>
            <a:r>
              <a:rPr lang="en-US" sz="2198" strike="noStrike" u="none">
                <a:solidFill>
                  <a:srgbClr val="FFFFFF"/>
                </a:solidFill>
                <a:latin typeface="Arimo"/>
              </a:rPr>
              <a:t>études scientifiques, contribue de manière significative à prolonger la vie des cellules.</a:t>
            </a:r>
          </a:p>
          <a:p>
            <a:pPr algn="l" marL="0" indent="0" lvl="0">
              <a:lnSpc>
                <a:spcPts val="3078"/>
              </a:lnSpc>
              <a:spcBef>
                <a:spcPct val="0"/>
              </a:spcBef>
            </a:pPr>
          </a:p>
          <a:p>
            <a:pPr algn="l" marL="0" indent="0" lvl="0">
              <a:lnSpc>
                <a:spcPts val="3078"/>
              </a:lnSpc>
              <a:spcBef>
                <a:spcPct val="0"/>
              </a:spcBef>
            </a:pPr>
          </a:p>
        </p:txBody>
      </p:sp>
      <p:sp>
        <p:nvSpPr>
          <p:cNvPr name="Freeform 4" id="4"/>
          <p:cNvSpPr/>
          <p:nvPr/>
        </p:nvSpPr>
        <p:spPr>
          <a:xfrm flipH="false" flipV="false" rot="0">
            <a:off x="12724962" y="3970630"/>
            <a:ext cx="5913043" cy="6316370"/>
          </a:xfrm>
          <a:custGeom>
            <a:avLst/>
            <a:gdLst/>
            <a:ahLst/>
            <a:cxnLst/>
            <a:rect r="r" b="b" t="t" l="l"/>
            <a:pathLst>
              <a:path h="6316370" w="5913043">
                <a:moveTo>
                  <a:pt x="0" y="0"/>
                </a:moveTo>
                <a:lnTo>
                  <a:pt x="5913043" y="0"/>
                </a:lnTo>
                <a:lnTo>
                  <a:pt x="5913043" y="6316370"/>
                </a:lnTo>
                <a:lnTo>
                  <a:pt x="0" y="6316370"/>
                </a:lnTo>
                <a:lnTo>
                  <a:pt x="0" y="0"/>
                </a:lnTo>
                <a:close/>
              </a:path>
            </a:pathLst>
          </a:custGeom>
          <a:blipFill>
            <a:blip r:embed="rId2"/>
            <a:stretch>
              <a:fillRect l="-10982" t="-14177" r="-10982" b="0"/>
            </a:stretch>
          </a:blipFill>
        </p:spPr>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29290"/>
        </a:solidFill>
      </p:bgPr>
    </p:bg>
    <p:spTree>
      <p:nvGrpSpPr>
        <p:cNvPr id="1" name=""/>
        <p:cNvGrpSpPr/>
        <p:nvPr/>
      </p:nvGrpSpPr>
      <p:grpSpPr>
        <a:xfrm>
          <a:off x="0" y="0"/>
          <a:ext cx="0" cy="0"/>
          <a:chOff x="0" y="0"/>
          <a:chExt cx="0" cy="0"/>
        </a:xfrm>
      </p:grpSpPr>
      <p:sp>
        <p:nvSpPr>
          <p:cNvPr name="TextBox 2" id="2"/>
          <p:cNvSpPr txBox="true"/>
          <p:nvPr/>
        </p:nvSpPr>
        <p:spPr>
          <a:xfrm rot="0">
            <a:off x="1004490" y="511740"/>
            <a:ext cx="8139870" cy="1043954"/>
          </a:xfrm>
          <a:prstGeom prst="rect">
            <a:avLst/>
          </a:prstGeom>
        </p:spPr>
        <p:txBody>
          <a:bodyPr anchor="t" rtlCol="false" tIns="0" lIns="0" bIns="0" rIns="0">
            <a:spAutoFit/>
          </a:bodyPr>
          <a:lstStyle/>
          <a:p>
            <a:pPr algn="l" marL="0" indent="0" lvl="0">
              <a:lnSpc>
                <a:spcPts val="8609"/>
              </a:lnSpc>
              <a:spcBef>
                <a:spcPct val="0"/>
              </a:spcBef>
            </a:pPr>
            <a:r>
              <a:rPr lang="en-US" sz="6149">
                <a:solidFill>
                  <a:srgbClr val="061F2A"/>
                </a:solidFill>
                <a:latin typeface="Open Sans Bold"/>
              </a:rPr>
              <a:t>Taille des Télomères</a:t>
            </a:r>
          </a:p>
        </p:txBody>
      </p:sp>
      <p:sp>
        <p:nvSpPr>
          <p:cNvPr name="TextBox 3" id="3"/>
          <p:cNvSpPr txBox="true"/>
          <p:nvPr/>
        </p:nvSpPr>
        <p:spPr>
          <a:xfrm rot="0">
            <a:off x="1004490" y="1876756"/>
            <a:ext cx="16740392" cy="8049930"/>
          </a:xfrm>
          <a:prstGeom prst="rect">
            <a:avLst/>
          </a:prstGeom>
        </p:spPr>
        <p:txBody>
          <a:bodyPr anchor="t" rtlCol="false" tIns="0" lIns="0" bIns="0" rIns="0">
            <a:spAutoFit/>
          </a:bodyPr>
          <a:lstStyle/>
          <a:p>
            <a:pPr algn="l" marL="0" indent="0" lvl="0">
              <a:lnSpc>
                <a:spcPts val="3078"/>
              </a:lnSpc>
              <a:spcBef>
                <a:spcPct val="0"/>
              </a:spcBef>
            </a:pPr>
            <a:r>
              <a:rPr lang="en-US" sz="2198" strike="noStrike" u="none">
                <a:solidFill>
                  <a:srgbClr val="FFFFFF"/>
                </a:solidFill>
                <a:latin typeface="Arimo"/>
              </a:rPr>
              <a:t>La taille des télomères, protecteurs de notre hérédité, a une influence significative sur la santé</a:t>
            </a:r>
          </a:p>
          <a:p>
            <a:pPr algn="l" marL="0" indent="0" lvl="0">
              <a:lnSpc>
                <a:spcPts val="3078"/>
              </a:lnSpc>
              <a:spcBef>
                <a:spcPct val="0"/>
              </a:spcBef>
            </a:pPr>
            <a:r>
              <a:rPr lang="en-US" sz="2198" strike="noStrike" u="none">
                <a:solidFill>
                  <a:srgbClr val="FFFFFF"/>
                </a:solidFill>
                <a:latin typeface="Arimo"/>
              </a:rPr>
              <a:t>et le vieillissement des cellules de l’organisme. </a:t>
            </a:r>
          </a:p>
          <a:p>
            <a:pPr algn="l" marL="0" indent="0" lvl="0">
              <a:lnSpc>
                <a:spcPts val="1670"/>
              </a:lnSpc>
            </a:pPr>
          </a:p>
          <a:p>
            <a:pPr algn="l" marL="0" indent="0" lvl="0">
              <a:lnSpc>
                <a:spcPts val="3078"/>
              </a:lnSpc>
              <a:spcBef>
                <a:spcPct val="0"/>
              </a:spcBef>
            </a:pPr>
            <a:r>
              <a:rPr lang="en-US" sz="2198" strike="noStrike" u="none">
                <a:solidFill>
                  <a:srgbClr val="FFFFFF"/>
                </a:solidFill>
                <a:latin typeface="Arimo"/>
              </a:rPr>
              <a:t>Les télomères protègent nos chromosomes. A chaque fois qu’une cellule se divise, les télomères </a:t>
            </a:r>
          </a:p>
          <a:p>
            <a:pPr algn="l" marL="0" indent="0" lvl="0">
              <a:lnSpc>
                <a:spcPts val="3078"/>
              </a:lnSpc>
              <a:spcBef>
                <a:spcPct val="0"/>
              </a:spcBef>
            </a:pPr>
            <a:r>
              <a:rPr lang="en-US" sz="2198" strike="noStrike" u="none">
                <a:solidFill>
                  <a:srgbClr val="FFFFFF"/>
                </a:solidFill>
                <a:latin typeface="Arimo"/>
              </a:rPr>
              <a:t>raccourcissent. Lorsqu’ils deviennent trop courts, notre matériel génétique s’endommage, puis se perd. Nos cellules deviennent défaillantes et finissent par mourir. Quant aux tissus et organes, ils vieillissent de plus en plus vite !</a:t>
            </a:r>
          </a:p>
          <a:p>
            <a:pPr algn="l" marL="0" indent="0" lvl="0">
              <a:lnSpc>
                <a:spcPts val="3078"/>
              </a:lnSpc>
              <a:spcBef>
                <a:spcPct val="0"/>
              </a:spcBef>
            </a:pPr>
            <a:r>
              <a:rPr lang="en-US" sz="2198" strike="noStrike" u="none">
                <a:solidFill>
                  <a:srgbClr val="FFFFFF"/>
                </a:solidFill>
                <a:latin typeface="Arimo"/>
              </a:rPr>
              <a:t>Quant aux tissus et organes, ils vieillissent de plus en plus vite ! Naturellement au cours de notre vie, on constate un raccourcissement lent et progressif des télomères. A 80 ans, la longueur des télomères est réduite de moitié par rapport à la première année de vie. Les globules blancs des personnes âgées sont d’ailleurs les plus exposés à ce phénomène. Inflammation, stress, dépression, tabagisme, exposition aux UV et à la pollution accélèrent le raccourcissement des télomères, ayant par conséquent un impact des plus négatifs sur l’espérance de vie.</a:t>
            </a:r>
          </a:p>
          <a:p>
            <a:pPr algn="l" marL="0" indent="0" lvl="0">
              <a:lnSpc>
                <a:spcPts val="1670"/>
              </a:lnSpc>
            </a:pPr>
          </a:p>
          <a:p>
            <a:pPr algn="l" marL="0" indent="0" lvl="0">
              <a:lnSpc>
                <a:spcPts val="3078"/>
              </a:lnSpc>
              <a:spcBef>
                <a:spcPct val="0"/>
              </a:spcBef>
            </a:pPr>
            <a:r>
              <a:rPr lang="en-US" sz="2198" strike="noStrike" u="none">
                <a:solidFill>
                  <a:srgbClr val="FFFFFF"/>
                </a:solidFill>
                <a:latin typeface="Arimo"/>
              </a:rPr>
              <a:t>Les cellules vieillissent lorsque leur capacité à se diviser diminue. Le critère histologique de l'aptitude des cellules à se diviser est constitué par la longueur des télomères. Les télomères constituent la partie distale du brin d'ADN situé dans le noyau de chaque cellule. Il est bien connu que la télomérase est le principal agent de protection des télomères au cours de la division cellulaire.</a:t>
            </a:r>
          </a:p>
          <a:p>
            <a:pPr algn="l" marL="0" indent="0" lvl="0">
              <a:lnSpc>
                <a:spcPts val="3078"/>
              </a:lnSpc>
              <a:spcBef>
                <a:spcPct val="0"/>
              </a:spcBef>
            </a:pPr>
            <a:r>
              <a:rPr lang="en-US" sz="2198" strike="noStrike" u="none">
                <a:solidFill>
                  <a:srgbClr val="FFFFFF"/>
                </a:solidFill>
                <a:latin typeface="Arimo"/>
              </a:rPr>
              <a:t>Les télomères les plus courts ont été observés chez des octogénaires. Par ailleurs, chez des personnes âgées de 60 ans et plus, la probabilité de mourir d'une maladie infectieuse ou d'une crise cardiaque parait être beaucoup plus importante chez celles ayant les télomères les plus courts. Des études récentes ont montré qu'en stimulant la télomérase il est possible d'accroître de façon très importante la durée de vie des cellules. </a:t>
            </a:r>
          </a:p>
          <a:p>
            <a:pPr algn="l" marL="0" indent="0" lvl="0">
              <a:lnSpc>
                <a:spcPts val="1670"/>
              </a:lnSpc>
            </a:pPr>
          </a:p>
          <a:p>
            <a:pPr algn="l" marL="0" indent="0" lvl="0">
              <a:lnSpc>
                <a:spcPts val="3078"/>
              </a:lnSpc>
              <a:spcBef>
                <a:spcPct val="0"/>
              </a:spcBef>
            </a:pPr>
            <a:r>
              <a:rPr lang="en-US" sz="2198" strike="noStrike" u="none">
                <a:solidFill>
                  <a:srgbClr val="FFFFFF"/>
                </a:solidFill>
                <a:latin typeface="Arimo"/>
              </a:rPr>
              <a:t>Notre équipe de scientifiques a mené des travaux dont les résultats sont couronnés de succès: nous avons réussi à ralentir le raccourcissement lié à l'âge des télomères humains.</a:t>
            </a:r>
          </a:p>
        </p:txBody>
      </p:sp>
      <p:sp>
        <p:nvSpPr>
          <p:cNvPr name="Freeform 4" id="4"/>
          <p:cNvSpPr/>
          <p:nvPr/>
        </p:nvSpPr>
        <p:spPr>
          <a:xfrm flipH="false" flipV="false" rot="0">
            <a:off x="13203108" y="0"/>
            <a:ext cx="5084892" cy="2857044"/>
          </a:xfrm>
          <a:custGeom>
            <a:avLst/>
            <a:gdLst/>
            <a:ahLst/>
            <a:cxnLst/>
            <a:rect r="r" b="b" t="t" l="l"/>
            <a:pathLst>
              <a:path h="2857044" w="5084892">
                <a:moveTo>
                  <a:pt x="0" y="0"/>
                </a:moveTo>
                <a:lnTo>
                  <a:pt x="5084892" y="0"/>
                </a:lnTo>
                <a:lnTo>
                  <a:pt x="5084892" y="2857044"/>
                </a:lnTo>
                <a:lnTo>
                  <a:pt x="0" y="2857044"/>
                </a:lnTo>
                <a:lnTo>
                  <a:pt x="0" y="0"/>
                </a:lnTo>
                <a:close/>
              </a:path>
            </a:pathLst>
          </a:custGeom>
          <a:blipFill>
            <a:blip r:embed="rId2"/>
            <a:stretch>
              <a:fillRect l="0" t="0" r="0" b="0"/>
            </a:stretch>
          </a:blipFill>
        </p:spPr>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29290"/>
        </a:solidFill>
      </p:bgPr>
    </p:bg>
    <p:spTree>
      <p:nvGrpSpPr>
        <p:cNvPr id="1" name=""/>
        <p:cNvGrpSpPr/>
        <p:nvPr/>
      </p:nvGrpSpPr>
      <p:grpSpPr>
        <a:xfrm>
          <a:off x="0" y="0"/>
          <a:ext cx="0" cy="0"/>
          <a:chOff x="0" y="0"/>
          <a:chExt cx="0" cy="0"/>
        </a:xfrm>
      </p:grpSpPr>
      <p:sp>
        <p:nvSpPr>
          <p:cNvPr name="TextBox 2" id="2"/>
          <p:cNvSpPr txBox="true"/>
          <p:nvPr/>
        </p:nvSpPr>
        <p:spPr>
          <a:xfrm rot="0">
            <a:off x="1028700" y="1765410"/>
            <a:ext cx="10646055" cy="7068855"/>
          </a:xfrm>
          <a:prstGeom prst="rect">
            <a:avLst/>
          </a:prstGeom>
        </p:spPr>
        <p:txBody>
          <a:bodyPr anchor="t" rtlCol="false" tIns="0" lIns="0" bIns="0" rIns="0">
            <a:spAutoFit/>
          </a:bodyPr>
          <a:lstStyle/>
          <a:p>
            <a:pPr algn="l" marL="0" indent="0" lvl="0">
              <a:lnSpc>
                <a:spcPts val="3078"/>
              </a:lnSpc>
              <a:spcBef>
                <a:spcPct val="0"/>
              </a:spcBef>
            </a:pPr>
            <a:r>
              <a:rPr lang="en-US" sz="2198" strike="noStrike" u="none">
                <a:solidFill>
                  <a:srgbClr val="FFFFFF"/>
                </a:solidFill>
                <a:latin typeface="Arimo"/>
              </a:rPr>
              <a:t>Pour accomplir cette prouesse scientifique nous utilisons uniquement des extraits naturels de plantes. En particulier, notre produit est constitué de différents extraits de plante rares poussant uniquement en Asie. Notre découverte est protégée par un  Brevet sous référence FR3016290A1.</a:t>
            </a:r>
          </a:p>
          <a:p>
            <a:pPr algn="l" marL="0" indent="0" lvl="0">
              <a:lnSpc>
                <a:spcPts val="1692"/>
              </a:lnSpc>
            </a:pPr>
          </a:p>
          <a:p>
            <a:pPr algn="l" marL="0" indent="0" lvl="0">
              <a:lnSpc>
                <a:spcPts val="3078"/>
              </a:lnSpc>
              <a:spcBef>
                <a:spcPct val="0"/>
              </a:spcBef>
            </a:pPr>
            <a:r>
              <a:rPr lang="en-US" sz="2198" strike="noStrike" u="none">
                <a:solidFill>
                  <a:srgbClr val="FFFFFF"/>
                </a:solidFill>
                <a:latin typeface="Arimo"/>
              </a:rPr>
              <a:t>Un procédé extrêmement complexe et couteux conduit à l’extraction et à la concentration des produits actifs contenus dans ces différentes plantes.</a:t>
            </a:r>
          </a:p>
          <a:p>
            <a:pPr algn="l" marL="0" indent="0" lvl="0">
              <a:lnSpc>
                <a:spcPts val="3078"/>
              </a:lnSpc>
              <a:spcBef>
                <a:spcPct val="0"/>
              </a:spcBef>
            </a:pPr>
            <a:r>
              <a:rPr lang="en-US" sz="2198" strike="noStrike" u="none">
                <a:solidFill>
                  <a:srgbClr val="FFFFFF"/>
                </a:solidFill>
                <a:latin typeface="Arimo"/>
              </a:rPr>
              <a:t>Actuellement les produits vendus dans le commerce contiennent du broyât de racine de plantes, d’où leur prix modique car ne nécessitant pas de technologies complexes comme la spectrométrie de masse ou bien la chromatographie en phase liquide.</a:t>
            </a:r>
          </a:p>
          <a:p>
            <a:pPr algn="l" marL="0" indent="0" lvl="0">
              <a:lnSpc>
                <a:spcPts val="3078"/>
              </a:lnSpc>
              <a:spcBef>
                <a:spcPct val="0"/>
              </a:spcBef>
            </a:pPr>
            <a:r>
              <a:rPr lang="en-US" sz="2198" strike="noStrike" u="none">
                <a:solidFill>
                  <a:srgbClr val="FFFFFF"/>
                </a:solidFill>
                <a:latin typeface="Arimo"/>
              </a:rPr>
              <a:t>Les extraits obtenus sont purs à plus de 99% et, à grâce de multiples propriétés, et en particulier, à leurs capacités immunostimulantes, anti-inflammatoires, antioxydants et anti-glycation, constituent un supplément anti-âge incontournable.</a:t>
            </a:r>
          </a:p>
          <a:p>
            <a:pPr algn="l" marL="0" indent="0" lvl="0">
              <a:lnSpc>
                <a:spcPts val="3078"/>
              </a:lnSpc>
              <a:spcBef>
                <a:spcPct val="0"/>
              </a:spcBef>
            </a:pPr>
            <a:r>
              <a:rPr lang="en-US" sz="2198" strike="noStrike" u="none">
                <a:solidFill>
                  <a:srgbClr val="FFFFFF"/>
                </a:solidFill>
                <a:latin typeface="Arimo"/>
              </a:rPr>
              <a:t>Leurs propriétés exceptionnelles sont dues à leur synergie biodynamique et de ce fait conduisent à activer la télomérase et ainsi, ralentissent et raccourcissement des télémètres, allongeant par ce biais la durée de vie cellulaire.</a:t>
            </a:r>
          </a:p>
          <a:p>
            <a:pPr algn="l" marL="0" indent="0" lvl="0">
              <a:lnSpc>
                <a:spcPts val="1736"/>
              </a:lnSpc>
            </a:pPr>
          </a:p>
          <a:p>
            <a:pPr algn="l" marL="0" indent="0" lvl="0">
              <a:lnSpc>
                <a:spcPts val="3078"/>
              </a:lnSpc>
              <a:spcBef>
                <a:spcPct val="0"/>
              </a:spcBef>
            </a:pPr>
            <a:r>
              <a:rPr lang="en-US" sz="2198" strike="noStrike" u="none">
                <a:solidFill>
                  <a:srgbClr val="FFFFFF"/>
                </a:solidFill>
                <a:latin typeface="Arimo"/>
              </a:rPr>
              <a:t>Le raccourcissement  des télomères  est, en effet, lié au vieillissement cellulaire et à l’apparition de maladies accompagnant le vieillissement.</a:t>
            </a:r>
          </a:p>
        </p:txBody>
      </p:sp>
      <p:sp>
        <p:nvSpPr>
          <p:cNvPr name="Freeform 3" id="3"/>
          <p:cNvSpPr/>
          <p:nvPr/>
        </p:nvSpPr>
        <p:spPr>
          <a:xfrm flipH="false" flipV="false" rot="0">
            <a:off x="12971355" y="0"/>
            <a:ext cx="5316645" cy="10259730"/>
          </a:xfrm>
          <a:custGeom>
            <a:avLst/>
            <a:gdLst/>
            <a:ahLst/>
            <a:cxnLst/>
            <a:rect r="r" b="b" t="t" l="l"/>
            <a:pathLst>
              <a:path h="10259730" w="5316645">
                <a:moveTo>
                  <a:pt x="0" y="0"/>
                </a:moveTo>
                <a:lnTo>
                  <a:pt x="5316645" y="0"/>
                </a:lnTo>
                <a:lnTo>
                  <a:pt x="5316645" y="10259730"/>
                </a:lnTo>
                <a:lnTo>
                  <a:pt x="0" y="10259730"/>
                </a:lnTo>
                <a:lnTo>
                  <a:pt x="0" y="0"/>
                </a:lnTo>
                <a:close/>
              </a:path>
            </a:pathLst>
          </a:custGeom>
          <a:blipFill>
            <a:blip r:embed="rId2"/>
            <a:stretch>
              <a:fillRect l="-94099" t="0" r="-94099" b="0"/>
            </a:stretch>
          </a:blipFill>
        </p:spPr>
      </p:sp>
      <p:sp>
        <p:nvSpPr>
          <p:cNvPr name="TextBox 4" id="4"/>
          <p:cNvSpPr txBox="true"/>
          <p:nvPr/>
        </p:nvSpPr>
        <p:spPr>
          <a:xfrm rot="0">
            <a:off x="1028700" y="9043815"/>
            <a:ext cx="10223579" cy="782355"/>
          </a:xfrm>
          <a:prstGeom prst="rect">
            <a:avLst/>
          </a:prstGeom>
        </p:spPr>
        <p:txBody>
          <a:bodyPr anchor="t" rtlCol="false" tIns="0" lIns="0" bIns="0" rIns="0">
            <a:spAutoFit/>
          </a:bodyPr>
          <a:lstStyle/>
          <a:p>
            <a:pPr algn="l" marL="0" indent="0" lvl="0">
              <a:lnSpc>
                <a:spcPts val="3078"/>
              </a:lnSpc>
              <a:spcBef>
                <a:spcPct val="0"/>
              </a:spcBef>
            </a:pPr>
            <a:r>
              <a:rPr lang="en-US" sz="2198" strike="noStrike" u="none">
                <a:solidFill>
                  <a:srgbClr val="FFFFFF"/>
                </a:solidFill>
                <a:latin typeface="Arimo"/>
                <a:ea typeface="Arimo"/>
              </a:rPr>
              <a:t>Brevet Déposé - Marque déposée à l’INPI le 24/09/2015 sous le n° 2015-42</a:t>
            </a:r>
          </a:p>
          <a:p>
            <a:pPr algn="l" marL="0" indent="0" lvl="0">
              <a:lnSpc>
                <a:spcPts val="3078"/>
              </a:lnSpc>
              <a:spcBef>
                <a:spcPct val="0"/>
              </a:spcBef>
            </a:pPr>
            <a:r>
              <a:rPr lang="en-US" sz="2198" strike="noStrike" u="none">
                <a:solidFill>
                  <a:srgbClr val="FFFFFF"/>
                </a:solidFill>
                <a:latin typeface="Arimo"/>
              </a:rPr>
              <a:t>Recherche effectuée par Richard CATERINI</a:t>
            </a:r>
          </a:p>
        </p:txBody>
      </p:sp>
      <p:sp>
        <p:nvSpPr>
          <p:cNvPr name="TextBox 5" id="5"/>
          <p:cNvSpPr txBox="true"/>
          <p:nvPr/>
        </p:nvSpPr>
        <p:spPr>
          <a:xfrm rot="0">
            <a:off x="1004490" y="511740"/>
            <a:ext cx="14105173" cy="1043954"/>
          </a:xfrm>
          <a:prstGeom prst="rect">
            <a:avLst/>
          </a:prstGeom>
        </p:spPr>
        <p:txBody>
          <a:bodyPr anchor="t" rtlCol="false" tIns="0" lIns="0" bIns="0" rIns="0">
            <a:spAutoFit/>
          </a:bodyPr>
          <a:lstStyle/>
          <a:p>
            <a:pPr algn="l" marL="0" indent="0" lvl="0">
              <a:lnSpc>
                <a:spcPts val="8609"/>
              </a:lnSpc>
              <a:spcBef>
                <a:spcPct val="0"/>
              </a:spcBef>
            </a:pPr>
            <a:r>
              <a:rPr lang="en-US" sz="6149">
                <a:solidFill>
                  <a:srgbClr val="061F2A"/>
                </a:solidFill>
                <a:latin typeface="Open Sans Bold"/>
              </a:rPr>
              <a:t>Nos brevets et Tests cliniques</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29290"/>
        </a:solidFill>
      </p:bgPr>
    </p:bg>
    <p:spTree>
      <p:nvGrpSpPr>
        <p:cNvPr id="1" name=""/>
        <p:cNvGrpSpPr/>
        <p:nvPr/>
      </p:nvGrpSpPr>
      <p:grpSpPr>
        <a:xfrm>
          <a:off x="0" y="0"/>
          <a:ext cx="0" cy="0"/>
          <a:chOff x="0" y="0"/>
          <a:chExt cx="0" cy="0"/>
        </a:xfrm>
      </p:grpSpPr>
      <p:sp>
        <p:nvSpPr>
          <p:cNvPr name="TextBox 2" id="2"/>
          <p:cNvSpPr txBox="true"/>
          <p:nvPr/>
        </p:nvSpPr>
        <p:spPr>
          <a:xfrm rot="0">
            <a:off x="1337670" y="512820"/>
            <a:ext cx="16803898" cy="1043954"/>
          </a:xfrm>
          <a:prstGeom prst="rect">
            <a:avLst/>
          </a:prstGeom>
        </p:spPr>
        <p:txBody>
          <a:bodyPr anchor="t" rtlCol="false" tIns="0" lIns="0" bIns="0" rIns="0">
            <a:spAutoFit/>
          </a:bodyPr>
          <a:lstStyle/>
          <a:p>
            <a:pPr algn="l" marL="0" indent="0" lvl="0">
              <a:lnSpc>
                <a:spcPts val="8609"/>
              </a:lnSpc>
              <a:spcBef>
                <a:spcPct val="0"/>
              </a:spcBef>
            </a:pPr>
            <a:r>
              <a:rPr lang="en-US" sz="6149">
                <a:solidFill>
                  <a:srgbClr val="061F2A"/>
                </a:solidFill>
                <a:latin typeface="Open Sans Bold"/>
              </a:rPr>
              <a:t>Résultas cliniques sur un groupe humain</a:t>
            </a:r>
          </a:p>
        </p:txBody>
      </p:sp>
      <p:sp>
        <p:nvSpPr>
          <p:cNvPr name="TextBox 3" id="3"/>
          <p:cNvSpPr txBox="true"/>
          <p:nvPr/>
        </p:nvSpPr>
        <p:spPr>
          <a:xfrm rot="0">
            <a:off x="1118430" y="1868130"/>
            <a:ext cx="16253428" cy="6640230"/>
          </a:xfrm>
          <a:prstGeom prst="rect">
            <a:avLst/>
          </a:prstGeom>
        </p:spPr>
        <p:txBody>
          <a:bodyPr anchor="t" rtlCol="false" tIns="0" lIns="0" bIns="0" rIns="0">
            <a:spAutoFit/>
          </a:bodyPr>
          <a:lstStyle/>
          <a:p>
            <a:pPr algn="l" marL="0" indent="0" lvl="0">
              <a:lnSpc>
                <a:spcPts val="3078"/>
              </a:lnSpc>
              <a:spcBef>
                <a:spcPct val="0"/>
              </a:spcBef>
            </a:pPr>
            <a:r>
              <a:rPr lang="en-US" sz="2198" strike="noStrike" u="none">
                <a:solidFill>
                  <a:srgbClr val="FFFFFF"/>
                </a:solidFill>
                <a:latin typeface="Arimo"/>
              </a:rPr>
              <a:t>Notre équipe de scientifiques a mené des travaux dont les résultats sont couronnés de succès : nous avons réussi à ralentir le raccourcissement lié à l’âge des télomères  humains.</a:t>
            </a:r>
          </a:p>
          <a:p>
            <a:pPr algn="l" marL="0" indent="0" lvl="0">
              <a:lnSpc>
                <a:spcPts val="3078"/>
              </a:lnSpc>
              <a:spcBef>
                <a:spcPct val="0"/>
              </a:spcBef>
            </a:pPr>
          </a:p>
          <a:p>
            <a:pPr algn="l" marL="0" indent="0" lvl="0">
              <a:lnSpc>
                <a:spcPts val="3078"/>
              </a:lnSpc>
              <a:spcBef>
                <a:spcPct val="0"/>
              </a:spcBef>
            </a:pPr>
            <a:r>
              <a:rPr lang="en-US" sz="2198" strike="noStrike" u="none">
                <a:solidFill>
                  <a:srgbClr val="FFFFFF"/>
                </a:solidFill>
                <a:latin typeface="Arimo"/>
              </a:rPr>
              <a:t>De nombreux travaux mettent en relief l’apparition de certains types de cancers avec le raccourcissement des télomères. D’une façon générale, le TELOBOOSTER, en protégeant les télémètres, protège contre l’altération du brin discal de l’ADN cellulaire et, de ce fait, limite les possibilités d’une programmation erratique de la cellule.</a:t>
            </a:r>
          </a:p>
          <a:p>
            <a:pPr algn="l" marL="0" indent="0" lvl="0">
              <a:lnSpc>
                <a:spcPts val="3078"/>
              </a:lnSpc>
              <a:spcBef>
                <a:spcPct val="0"/>
              </a:spcBef>
            </a:pPr>
          </a:p>
          <a:p>
            <a:pPr algn="l" marL="0" indent="0" lvl="0">
              <a:lnSpc>
                <a:spcPts val="3078"/>
              </a:lnSpc>
              <a:spcBef>
                <a:spcPct val="0"/>
              </a:spcBef>
            </a:pPr>
            <a:r>
              <a:rPr lang="en-US" sz="2198" strike="noStrike" u="none">
                <a:solidFill>
                  <a:srgbClr val="FFFFFF"/>
                </a:solidFill>
                <a:latin typeface="Arimo"/>
              </a:rPr>
              <a:t>AUGMENTATION DES TÉLOMÈRES SUR 3 ANS (Valeurs relatives)</a:t>
            </a:r>
          </a:p>
          <a:p>
            <a:pPr algn="l" marL="0" indent="0" lvl="0">
              <a:lnSpc>
                <a:spcPts val="3078"/>
              </a:lnSpc>
              <a:spcBef>
                <a:spcPct val="0"/>
              </a:spcBef>
            </a:pPr>
          </a:p>
          <a:p>
            <a:pPr algn="l" marL="0" indent="0" lvl="0">
              <a:lnSpc>
                <a:spcPts val="3078"/>
              </a:lnSpc>
              <a:spcBef>
                <a:spcPct val="0"/>
              </a:spcBef>
            </a:pPr>
            <a:r>
              <a:rPr lang="en-US" sz="2198" strike="noStrike" u="none">
                <a:solidFill>
                  <a:srgbClr val="FFFFFF"/>
                </a:solidFill>
                <a:latin typeface="Arimo"/>
              </a:rPr>
              <a:t>L’augmentation de la longueur relative des télomères a doublé en 3 ans.</a:t>
            </a:r>
          </a:p>
          <a:p>
            <a:pPr algn="l" marL="0" indent="0" lvl="0">
              <a:lnSpc>
                <a:spcPts val="3078"/>
              </a:lnSpc>
              <a:spcBef>
                <a:spcPct val="0"/>
              </a:spcBef>
            </a:pPr>
          </a:p>
          <a:p>
            <a:pPr algn="l" marL="0" indent="0" lvl="0">
              <a:lnSpc>
                <a:spcPts val="3078"/>
              </a:lnSpc>
              <a:spcBef>
                <a:spcPct val="0"/>
              </a:spcBef>
            </a:pPr>
          </a:p>
          <a:p>
            <a:pPr algn="l" marL="0" indent="0" lvl="0">
              <a:lnSpc>
                <a:spcPts val="3078"/>
              </a:lnSpc>
              <a:spcBef>
                <a:spcPct val="0"/>
              </a:spcBef>
            </a:pPr>
            <a:r>
              <a:rPr lang="en-US" sz="2198" strike="noStrike" u="none">
                <a:solidFill>
                  <a:srgbClr val="FFFFFF"/>
                </a:solidFill>
                <a:latin typeface="Arimo"/>
              </a:rPr>
              <a:t>Etude selon les critères de l’OMS pour le choix des 30 paramètres </a:t>
            </a:r>
          </a:p>
          <a:p>
            <a:pPr algn="l" marL="0" indent="0" lvl="0">
              <a:lnSpc>
                <a:spcPts val="3078"/>
              </a:lnSpc>
              <a:spcBef>
                <a:spcPct val="0"/>
              </a:spcBef>
            </a:pPr>
            <a:r>
              <a:rPr lang="en-US" sz="2198" strike="noStrike" u="none">
                <a:solidFill>
                  <a:srgbClr val="FFFFFF"/>
                </a:solidFill>
                <a:latin typeface="Arimo"/>
              </a:rPr>
              <a:t>étudiés sur un groupe humain.</a:t>
            </a:r>
          </a:p>
          <a:p>
            <a:pPr algn="l" marL="0" indent="0" lvl="0">
              <a:lnSpc>
                <a:spcPts val="3078"/>
              </a:lnSpc>
              <a:spcBef>
                <a:spcPct val="0"/>
              </a:spcBef>
            </a:pPr>
          </a:p>
          <a:p>
            <a:pPr algn="l" marL="0" indent="0" lvl="0">
              <a:lnSpc>
                <a:spcPts val="3078"/>
              </a:lnSpc>
              <a:spcBef>
                <a:spcPct val="0"/>
              </a:spcBef>
            </a:pPr>
          </a:p>
          <a:p>
            <a:pPr algn="l" marL="0" indent="0" lvl="0">
              <a:lnSpc>
                <a:spcPts val="3078"/>
              </a:lnSpc>
              <a:spcBef>
                <a:spcPct val="0"/>
              </a:spcBef>
            </a:pPr>
          </a:p>
        </p:txBody>
      </p:sp>
      <p:sp>
        <p:nvSpPr>
          <p:cNvPr name="Freeform 4" id="4"/>
          <p:cNvSpPr/>
          <p:nvPr/>
        </p:nvSpPr>
        <p:spPr>
          <a:xfrm flipH="false" flipV="false" rot="0">
            <a:off x="10572232" y="6244778"/>
            <a:ext cx="7715768" cy="4042222"/>
          </a:xfrm>
          <a:custGeom>
            <a:avLst/>
            <a:gdLst/>
            <a:ahLst/>
            <a:cxnLst/>
            <a:rect r="r" b="b" t="t" l="l"/>
            <a:pathLst>
              <a:path h="4042222" w="7715768">
                <a:moveTo>
                  <a:pt x="0" y="0"/>
                </a:moveTo>
                <a:lnTo>
                  <a:pt x="7715768" y="0"/>
                </a:lnTo>
                <a:lnTo>
                  <a:pt x="7715768" y="4042222"/>
                </a:lnTo>
                <a:lnTo>
                  <a:pt x="0" y="4042222"/>
                </a:lnTo>
                <a:lnTo>
                  <a:pt x="0" y="0"/>
                </a:lnTo>
                <a:close/>
              </a:path>
            </a:pathLst>
          </a:custGeom>
          <a:blipFill>
            <a:blip r:embed="rId2"/>
            <a:stretch>
              <a:fillRect l="-53" t="0" r="-53" b="0"/>
            </a:stretch>
          </a:blipFill>
        </p:spPr>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29290"/>
        </a:solidFill>
      </p:bgPr>
    </p:bg>
    <p:spTree>
      <p:nvGrpSpPr>
        <p:cNvPr id="1" name=""/>
        <p:cNvGrpSpPr/>
        <p:nvPr/>
      </p:nvGrpSpPr>
      <p:grpSpPr>
        <a:xfrm>
          <a:off x="0" y="0"/>
          <a:ext cx="0" cy="0"/>
          <a:chOff x="0" y="0"/>
          <a:chExt cx="0" cy="0"/>
        </a:xfrm>
      </p:grpSpPr>
      <p:sp>
        <p:nvSpPr>
          <p:cNvPr name="TextBox 2" id="2"/>
          <p:cNvSpPr txBox="true"/>
          <p:nvPr/>
        </p:nvSpPr>
        <p:spPr>
          <a:xfrm rot="0">
            <a:off x="2034180" y="621312"/>
            <a:ext cx="14219640" cy="1043954"/>
          </a:xfrm>
          <a:prstGeom prst="rect">
            <a:avLst/>
          </a:prstGeom>
        </p:spPr>
        <p:txBody>
          <a:bodyPr anchor="t" rtlCol="false" tIns="0" lIns="0" bIns="0" rIns="0">
            <a:spAutoFit/>
          </a:bodyPr>
          <a:lstStyle/>
          <a:p>
            <a:pPr algn="l" marL="0" indent="0" lvl="0">
              <a:lnSpc>
                <a:spcPts val="8609"/>
              </a:lnSpc>
              <a:spcBef>
                <a:spcPct val="0"/>
              </a:spcBef>
            </a:pPr>
            <a:r>
              <a:rPr lang="en-US" sz="6149" strike="noStrike" u="none">
                <a:solidFill>
                  <a:srgbClr val="061F2A"/>
                </a:solidFill>
                <a:latin typeface="Open Sans Bold"/>
              </a:rPr>
              <a:t>Publication avec Comité de Lecture</a:t>
            </a:r>
          </a:p>
        </p:txBody>
      </p:sp>
      <p:sp>
        <p:nvSpPr>
          <p:cNvPr name="Freeform 3" id="3"/>
          <p:cNvSpPr/>
          <p:nvPr/>
        </p:nvSpPr>
        <p:spPr>
          <a:xfrm flipH="false" flipV="false" rot="0">
            <a:off x="4700119" y="2166032"/>
            <a:ext cx="8887761" cy="7435931"/>
          </a:xfrm>
          <a:custGeom>
            <a:avLst/>
            <a:gdLst/>
            <a:ahLst/>
            <a:cxnLst/>
            <a:rect r="r" b="b" t="t" l="l"/>
            <a:pathLst>
              <a:path h="7435931" w="8887761">
                <a:moveTo>
                  <a:pt x="0" y="0"/>
                </a:moveTo>
                <a:lnTo>
                  <a:pt x="8887762" y="0"/>
                </a:lnTo>
                <a:lnTo>
                  <a:pt x="8887762" y="7435931"/>
                </a:lnTo>
                <a:lnTo>
                  <a:pt x="0" y="7435931"/>
                </a:lnTo>
                <a:lnTo>
                  <a:pt x="0" y="0"/>
                </a:lnTo>
                <a:close/>
              </a:path>
            </a:pathLst>
          </a:custGeom>
          <a:blipFill>
            <a:blip r:embed="rId2"/>
            <a:stretch>
              <a:fillRect l="0" t="-1" r="0" b="-1"/>
            </a:stretch>
          </a:blipFill>
        </p:spPr>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DAF3aBlmgwc</dc:identifier>
  <dcterms:modified xsi:type="dcterms:W3CDTF">2011-08-01T06:04:30Z</dcterms:modified>
  <cp:revision>1</cp:revision>
  <dc:title>PRESENTATION TELOBOOSTER 2023.key</dc:title>
</cp:coreProperties>
</file>